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debs-dbs-fps-01\home\brookm\Water%20Consumption\Group\Group%20Water%20Consumption%20updated%20and%20revised.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308483290488433"/>
          <c:y val="0.16194363997588268"/>
          <c:w val="0.58611825192802058"/>
          <c:h val="0.54655978491860258"/>
        </c:manualLayout>
      </c:layout>
      <c:barChart>
        <c:barDir val="col"/>
        <c:grouping val="clustered"/>
        <c:varyColors val="0"/>
        <c:ser>
          <c:idx val="0"/>
          <c:order val="0"/>
          <c:tx>
            <c:strRef>
              <c:f>Sheet1!$R$11</c:f>
              <c:strCache>
                <c:ptCount val="1"/>
                <c:pt idx="0">
                  <c:v>DOMESTIC</c:v>
                </c:pt>
              </c:strCache>
            </c:strRef>
          </c:tx>
          <c:spPr>
            <a:solidFill>
              <a:srgbClr val="00B0F0"/>
            </a:solidFill>
          </c:spPr>
          <c:invertIfNegative val="0"/>
          <c:cat>
            <c:numRef>
              <c:f>Sheet1!$Q$12:$Q$20</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Sheet1!$R$12:$R$20</c:f>
              <c:numCache>
                <c:formatCode>#,##0.0</c:formatCode>
                <c:ptCount val="9"/>
                <c:pt idx="0">
                  <c:v>5.8074439999999985</c:v>
                </c:pt>
                <c:pt idx="1">
                  <c:v>5.4820839999999995</c:v>
                </c:pt>
                <c:pt idx="2">
                  <c:v>6.6525349999999754</c:v>
                </c:pt>
                <c:pt idx="3">
                  <c:v>6.3369559999999945</c:v>
                </c:pt>
                <c:pt idx="4">
                  <c:v>6.1743930000000002</c:v>
                </c:pt>
                <c:pt idx="5">
                  <c:v>3.811534</c:v>
                </c:pt>
                <c:pt idx="6">
                  <c:v>3.4781619999999998</c:v>
                </c:pt>
                <c:pt idx="7">
                  <c:v>3.7701320000000011</c:v>
                </c:pt>
                <c:pt idx="8">
                  <c:v>3.9728659999999882</c:v>
                </c:pt>
              </c:numCache>
            </c:numRef>
          </c:val>
        </c:ser>
        <c:ser>
          <c:idx val="1"/>
          <c:order val="1"/>
          <c:tx>
            <c:strRef>
              <c:f>Sheet1!$S$11</c:f>
              <c:strCache>
                <c:ptCount val="1"/>
                <c:pt idx="0">
                  <c:v>PLANT</c:v>
                </c:pt>
              </c:strCache>
            </c:strRef>
          </c:tx>
          <c:spPr>
            <a:solidFill>
              <a:schemeClr val="accent1">
                <a:lumMod val="40000"/>
                <a:lumOff val="60000"/>
              </a:schemeClr>
            </a:solidFill>
          </c:spPr>
          <c:invertIfNegative val="0"/>
          <c:cat>
            <c:numRef>
              <c:f>Sheet1!$Q$12:$Q$20</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Sheet1!$S$12:$S$20</c:f>
              <c:numCache>
                <c:formatCode>#,##0.0</c:formatCode>
                <c:ptCount val="9"/>
                <c:pt idx="0">
                  <c:v>15.101884</c:v>
                </c:pt>
                <c:pt idx="1">
                  <c:v>19.366422999999937</c:v>
                </c:pt>
                <c:pt idx="2">
                  <c:v>16.874738000000001</c:v>
                </c:pt>
                <c:pt idx="3">
                  <c:v>16.457205999999999</c:v>
                </c:pt>
                <c:pt idx="4">
                  <c:v>16.482288999999941</c:v>
                </c:pt>
                <c:pt idx="5">
                  <c:v>18.542922999999945</c:v>
                </c:pt>
                <c:pt idx="6">
                  <c:v>12.969661</c:v>
                </c:pt>
                <c:pt idx="7">
                  <c:v>11.864938</c:v>
                </c:pt>
                <c:pt idx="8">
                  <c:v>17.804849999999988</c:v>
                </c:pt>
              </c:numCache>
            </c:numRef>
          </c:val>
        </c:ser>
        <c:ser>
          <c:idx val="2"/>
          <c:order val="2"/>
          <c:tx>
            <c:strRef>
              <c:f>Sheet1!$T$11</c:f>
              <c:strCache>
                <c:ptCount val="1"/>
                <c:pt idx="0">
                  <c:v>TOTAL</c:v>
                </c:pt>
              </c:strCache>
            </c:strRef>
          </c:tx>
          <c:spPr>
            <a:solidFill>
              <a:schemeClr val="accent1"/>
            </a:solidFill>
          </c:spPr>
          <c:invertIfNegative val="0"/>
          <c:dLbls>
            <c:spPr>
              <a:noFill/>
              <a:ln>
                <a:noFill/>
              </a:ln>
              <a:effectLst/>
            </c:spPr>
            <c:txPr>
              <a:bodyPr/>
              <a:lstStyle/>
              <a:p>
                <a:pPr>
                  <a:defRPr sz="1210" b="1"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a:solidFill>
                  <a:srgbClr val="FF0000"/>
                </a:solidFill>
              </a:ln>
            </c:spPr>
            <c:trendlineType val="linear"/>
            <c:dispRSqr val="0"/>
            <c:dispEq val="0"/>
          </c:trendline>
          <c:cat>
            <c:numRef>
              <c:f>Sheet1!$Q$12:$Q$20</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Sheet1!$T$12:$T$20</c:f>
              <c:numCache>
                <c:formatCode>#,##0.0</c:formatCode>
                <c:ptCount val="9"/>
                <c:pt idx="0">
                  <c:v>20.909327999999949</c:v>
                </c:pt>
                <c:pt idx="1">
                  <c:v>24.848506999999941</c:v>
                </c:pt>
                <c:pt idx="2">
                  <c:v>23.527273000000001</c:v>
                </c:pt>
                <c:pt idx="3">
                  <c:v>22.794162</c:v>
                </c:pt>
                <c:pt idx="4">
                  <c:v>22.656682</c:v>
                </c:pt>
                <c:pt idx="5">
                  <c:v>22.354457000000046</c:v>
                </c:pt>
                <c:pt idx="6">
                  <c:v>16.447823</c:v>
                </c:pt>
                <c:pt idx="7">
                  <c:v>15.635070000000001</c:v>
                </c:pt>
                <c:pt idx="8">
                  <c:v>21.777716000000002</c:v>
                </c:pt>
              </c:numCache>
            </c:numRef>
          </c:val>
        </c:ser>
        <c:dLbls>
          <c:showLegendKey val="0"/>
          <c:showVal val="0"/>
          <c:showCatName val="0"/>
          <c:showSerName val="0"/>
          <c:showPercent val="0"/>
          <c:showBubbleSize val="0"/>
        </c:dLbls>
        <c:gapWidth val="150"/>
        <c:axId val="304133408"/>
        <c:axId val="304134584"/>
      </c:barChart>
      <c:catAx>
        <c:axId val="304133408"/>
        <c:scaling>
          <c:orientation val="minMax"/>
        </c:scaling>
        <c:delete val="0"/>
        <c:axPos val="b"/>
        <c:numFmt formatCode="General" sourceLinked="1"/>
        <c:majorTickMark val="out"/>
        <c:minorTickMark val="none"/>
        <c:tickLblPos val="nextTo"/>
        <c:crossAx val="304134584"/>
        <c:crosses val="autoZero"/>
        <c:auto val="1"/>
        <c:lblAlgn val="ctr"/>
        <c:lblOffset val="100"/>
        <c:noMultiLvlLbl val="0"/>
      </c:catAx>
      <c:valAx>
        <c:axId val="304134584"/>
        <c:scaling>
          <c:orientation val="minMax"/>
        </c:scaling>
        <c:delete val="0"/>
        <c:axPos val="l"/>
        <c:majorGridlines/>
        <c:numFmt formatCode="#,##0.0" sourceLinked="1"/>
        <c:majorTickMark val="out"/>
        <c:minorTickMark val="none"/>
        <c:tickLblPos val="nextTo"/>
        <c:txPr>
          <a:bodyPr/>
          <a:lstStyle/>
          <a:p>
            <a:pPr>
              <a:defRPr sz="1400"/>
            </a:pPr>
            <a:endParaRPr lang="en-US"/>
          </a:p>
        </c:txPr>
        <c:crossAx val="304133408"/>
        <c:crosses val="autoZero"/>
        <c:crossBetween val="between"/>
      </c:valAx>
    </c:plotArea>
    <c:legend>
      <c:legendPos val="b"/>
      <c:layout>
        <c:manualLayout>
          <c:xMode val="edge"/>
          <c:yMode val="edge"/>
          <c:x val="0.15385036846848771"/>
          <c:y val="0.81128221677208379"/>
          <c:w val="0.79072494061328935"/>
          <c:h val="5.5727952038782023E-2"/>
        </c:manualLayout>
      </c:layout>
      <c:overlay val="0"/>
      <c:txPr>
        <a:bodyPr/>
        <a:lstStyle/>
        <a:p>
          <a:pPr>
            <a:defRPr sz="2000"/>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67F72-4575-49D5-A8F4-066A33F94558}" type="datetimeFigureOut">
              <a:rPr lang="en-US" smtClean="0"/>
              <a:t>07/10/2013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52617-D57E-4536-BD05-02C300ED0143}" type="slidenum">
              <a:rPr lang="en-US" smtClean="0"/>
              <a:t>‹#›</a:t>
            </a:fld>
            <a:endParaRPr lang="en-US"/>
          </a:p>
        </p:txBody>
      </p:sp>
    </p:spTree>
    <p:extLst>
      <p:ext uri="{BB962C8B-B14F-4D97-AF65-F5344CB8AC3E}">
        <p14:creationId xmlns:p14="http://schemas.microsoft.com/office/powerpoint/2010/main" val="2936356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a:solidFill>
                  <a:schemeClr val="tx1"/>
                </a:solidFill>
                <a:latin typeface="Arial" panose="020B0604020202020204" pitchFamily="34" charset="0"/>
              </a:defRPr>
            </a:lvl9pPr>
          </a:lstStyle>
          <a:p>
            <a:fld id="{1BA6FB31-4651-4E27-9B85-6E889C12BEE8}" type="slidenum">
              <a:rPr lang="en-GB"/>
              <a:pPr/>
              <a:t>2</a:t>
            </a:fld>
            <a:endParaRPr lang="en-GB"/>
          </a:p>
        </p:txBody>
      </p:sp>
    </p:spTree>
    <p:extLst>
      <p:ext uri="{BB962C8B-B14F-4D97-AF65-F5344CB8AC3E}">
        <p14:creationId xmlns:p14="http://schemas.microsoft.com/office/powerpoint/2010/main" val="2327074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a:solidFill>
                  <a:schemeClr val="tx1"/>
                </a:solidFill>
                <a:latin typeface="Arial" panose="020B0604020202020204" pitchFamily="34" charset="0"/>
              </a:defRPr>
            </a:lvl9pPr>
          </a:lstStyle>
          <a:p>
            <a:fld id="{0B336BAF-92A9-49F2-B40C-64AC8C9ADAF0}" type="slidenum">
              <a:rPr lang="en-GB"/>
              <a:pPr/>
              <a:t>25</a:t>
            </a:fld>
            <a:endParaRPr lang="en-GB"/>
          </a:p>
        </p:txBody>
      </p:sp>
    </p:spTree>
    <p:extLst>
      <p:ext uri="{BB962C8B-B14F-4D97-AF65-F5344CB8AC3E}">
        <p14:creationId xmlns:p14="http://schemas.microsoft.com/office/powerpoint/2010/main" val="3729877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a:solidFill>
                  <a:schemeClr val="tx1"/>
                </a:solidFill>
                <a:latin typeface="Arial" panose="020B0604020202020204" pitchFamily="34" charset="0"/>
              </a:defRPr>
            </a:lvl9pPr>
          </a:lstStyle>
          <a:p>
            <a:fld id="{EA15C320-A974-4A71-BB54-53EC31E8ECFD}" type="slidenum">
              <a:rPr lang="en-GB"/>
              <a:pPr/>
              <a:t>26</a:t>
            </a:fld>
            <a:endParaRPr lang="en-GB"/>
          </a:p>
        </p:txBody>
      </p:sp>
    </p:spTree>
    <p:extLst>
      <p:ext uri="{BB962C8B-B14F-4D97-AF65-F5344CB8AC3E}">
        <p14:creationId xmlns:p14="http://schemas.microsoft.com/office/powerpoint/2010/main" val="838007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a:solidFill>
                  <a:schemeClr val="tx1"/>
                </a:solidFill>
                <a:latin typeface="Arial" panose="020B0604020202020204" pitchFamily="34" charset="0"/>
              </a:defRPr>
            </a:lvl9pPr>
          </a:lstStyle>
          <a:p>
            <a:fld id="{71468E6D-149B-4405-ABCD-C5E2EEE4F2D6}" type="slidenum">
              <a:rPr lang="en-GB"/>
              <a:pPr/>
              <a:t>27</a:t>
            </a:fld>
            <a:endParaRPr lang="en-GB"/>
          </a:p>
        </p:txBody>
      </p:sp>
    </p:spTree>
    <p:extLst>
      <p:ext uri="{BB962C8B-B14F-4D97-AF65-F5344CB8AC3E}">
        <p14:creationId xmlns:p14="http://schemas.microsoft.com/office/powerpoint/2010/main" val="4249677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a:solidFill>
                  <a:schemeClr val="tx1"/>
                </a:solidFill>
                <a:latin typeface="Arial" panose="020B0604020202020204" pitchFamily="34" charset="0"/>
              </a:defRPr>
            </a:lvl9pPr>
          </a:lstStyle>
          <a:p>
            <a:fld id="{EFD4CE61-C19B-4CF5-81DB-FA3C089E8004}" type="slidenum">
              <a:rPr lang="en-GB"/>
              <a:pPr/>
              <a:t>28</a:t>
            </a:fld>
            <a:endParaRPr lang="en-GB"/>
          </a:p>
        </p:txBody>
      </p:sp>
    </p:spTree>
    <p:extLst>
      <p:ext uri="{BB962C8B-B14F-4D97-AF65-F5344CB8AC3E}">
        <p14:creationId xmlns:p14="http://schemas.microsoft.com/office/powerpoint/2010/main" val="3768290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a:solidFill>
                  <a:schemeClr val="tx1"/>
                </a:solidFill>
                <a:latin typeface="Arial" panose="020B0604020202020204" pitchFamily="34" charset="0"/>
              </a:defRPr>
            </a:lvl9pPr>
          </a:lstStyle>
          <a:p>
            <a:fld id="{EF1382A3-73B6-44B2-9C0E-C253635E9949}" type="slidenum">
              <a:rPr lang="en-GB"/>
              <a:pPr/>
              <a:t>29</a:t>
            </a:fld>
            <a:endParaRPr lang="en-GB"/>
          </a:p>
        </p:txBody>
      </p:sp>
    </p:spTree>
    <p:extLst>
      <p:ext uri="{BB962C8B-B14F-4D97-AF65-F5344CB8AC3E}">
        <p14:creationId xmlns:p14="http://schemas.microsoft.com/office/powerpoint/2010/main" val="487831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a:solidFill>
                  <a:schemeClr val="tx1"/>
                </a:solidFill>
                <a:latin typeface="Arial" panose="020B0604020202020204" pitchFamily="34" charset="0"/>
              </a:defRPr>
            </a:lvl9pPr>
          </a:lstStyle>
          <a:p>
            <a:fld id="{CDAC2C01-8993-4FBB-9D85-B0B5F7B687FE}" type="slidenum">
              <a:rPr lang="en-GB"/>
              <a:pPr/>
              <a:t>30</a:t>
            </a:fld>
            <a:endParaRPr lang="en-GB"/>
          </a:p>
        </p:txBody>
      </p:sp>
    </p:spTree>
    <p:extLst>
      <p:ext uri="{BB962C8B-B14F-4D97-AF65-F5344CB8AC3E}">
        <p14:creationId xmlns:p14="http://schemas.microsoft.com/office/powerpoint/2010/main" val="3777522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a:solidFill>
                  <a:schemeClr val="tx1"/>
                </a:solidFill>
                <a:latin typeface="Arial" panose="020B0604020202020204" pitchFamily="34" charset="0"/>
              </a:defRPr>
            </a:lvl9pPr>
          </a:lstStyle>
          <a:p>
            <a:fld id="{F52012BC-11D3-4B01-B3CE-3285D4538104}" type="slidenum">
              <a:rPr lang="en-GB"/>
              <a:pPr/>
              <a:t>31</a:t>
            </a:fld>
            <a:endParaRPr lang="en-GB"/>
          </a:p>
        </p:txBody>
      </p:sp>
      <p:sp>
        <p:nvSpPr>
          <p:cNvPr id="49155" name="Rectangle 7"/>
          <p:cNvSpPr txBox="1">
            <a:spLocks noGrp="1" noChangeArrowheads="1"/>
          </p:cNvSpPr>
          <p:nvPr/>
        </p:nvSpPr>
        <p:spPr bwMode="auto">
          <a:xfrm>
            <a:off x="5627688" y="6457950"/>
            <a:ext cx="4300537" cy="339725"/>
          </a:xfrm>
          <a:prstGeom prst="rect">
            <a:avLst/>
          </a:prstGeom>
          <a:noFill/>
          <a:ln w="9525">
            <a:noFill/>
            <a:miter lim="800000"/>
            <a:headEnd/>
            <a:tailEnd/>
          </a:ln>
        </p:spPr>
        <p:txBody>
          <a:bodyPr lIns="95559" tIns="47780" rIns="95559" bIns="47780" anchor="b"/>
          <a:lstStyle>
            <a:lvl1pPr defTabSz="955675">
              <a:defRPr>
                <a:solidFill>
                  <a:schemeClr val="tx1"/>
                </a:solidFill>
                <a:latin typeface="Arial" panose="020B0604020202020204" pitchFamily="34" charset="0"/>
              </a:defRPr>
            </a:lvl1pPr>
            <a:lvl2pPr marL="742950" indent="-285750" defTabSz="955675">
              <a:defRPr>
                <a:solidFill>
                  <a:schemeClr val="tx1"/>
                </a:solidFill>
                <a:latin typeface="Arial" panose="020B0604020202020204" pitchFamily="34" charset="0"/>
              </a:defRPr>
            </a:lvl2pPr>
            <a:lvl3pPr marL="1143000" indent="-228600" defTabSz="955675">
              <a:defRPr>
                <a:solidFill>
                  <a:schemeClr val="tx1"/>
                </a:solidFill>
                <a:latin typeface="Arial" panose="020B0604020202020204" pitchFamily="34" charset="0"/>
              </a:defRPr>
            </a:lvl3pPr>
            <a:lvl4pPr marL="1600200" indent="-228600" defTabSz="955675">
              <a:defRPr>
                <a:solidFill>
                  <a:schemeClr val="tx1"/>
                </a:solidFill>
                <a:latin typeface="Arial" panose="020B0604020202020204" pitchFamily="34" charset="0"/>
              </a:defRPr>
            </a:lvl4pPr>
            <a:lvl5pPr marL="2057400" indent="-228600" defTabSz="955675">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algn="r"/>
            <a:fld id="{1ACA966A-CB32-47B0-AB06-C9B86131F3EA}" type="slidenum">
              <a:rPr lang="en-US" sz="1300">
                <a:effectLst>
                  <a:outerShdw blurRad="38100" dist="38100" dir="2700000" algn="tl">
                    <a:srgbClr val="C0C0C0"/>
                  </a:outerShdw>
                </a:effectLst>
              </a:rPr>
              <a:pPr algn="r"/>
              <a:t>31</a:t>
            </a:fld>
            <a:endParaRPr lang="en-US" sz="1300">
              <a:effectLst>
                <a:outerShdw blurRad="38100" dist="38100" dir="2700000" algn="tl">
                  <a:srgbClr val="C0C0C0"/>
                </a:outerShdw>
              </a:effectLst>
            </a:endParaRPr>
          </a:p>
        </p:txBody>
      </p:sp>
      <p:sp>
        <p:nvSpPr>
          <p:cNvPr id="50180" name="Rectangle 2"/>
          <p:cNvSpPr>
            <a:spLocks noGrp="1" noRot="1" noChangeAspect="1" noChangeArrowheads="1" noTextEdit="1"/>
          </p:cNvSpPr>
          <p:nvPr>
            <p:ph type="sldImg"/>
          </p:nvPr>
        </p:nvSpPr>
        <p:spPr>
          <a:xfrm>
            <a:off x="2709863" y="514350"/>
            <a:ext cx="4518025" cy="2541588"/>
          </a:xfrm>
          <a:ln/>
        </p:spPr>
      </p:sp>
      <p:sp>
        <p:nvSpPr>
          <p:cNvPr id="50181" name="Rectangle 3"/>
          <p:cNvSpPr>
            <a:spLocks noGrp="1" noChangeArrowheads="1"/>
          </p:cNvSpPr>
          <p:nvPr>
            <p:ph type="body" idx="1"/>
          </p:nvPr>
        </p:nvSpPr>
        <p:spPr>
          <a:xfrm>
            <a:off x="1322388" y="3228975"/>
            <a:ext cx="7283450" cy="3059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9" tIns="47780" rIns="95559" bIns="47780"/>
          <a:lstStyle/>
          <a:p>
            <a:pPr eaLnBrk="1" hangingPunct="1"/>
            <a:r>
              <a:rPr lang="en-GB" b="1" smtClean="0">
                <a:latin typeface="Arial" panose="020B0604020202020204" pitchFamily="34" charset="0"/>
              </a:rPr>
              <a:t>The end</a:t>
            </a:r>
          </a:p>
          <a:p>
            <a:pPr eaLnBrk="1" hangingPunct="1"/>
            <a:endParaRPr lang="en-GB" smtClean="0">
              <a:latin typeface="Arial" panose="020B0604020202020204" pitchFamily="34" charset="0"/>
            </a:endParaRPr>
          </a:p>
          <a:p>
            <a:pPr eaLnBrk="1" hangingPunct="1"/>
            <a:r>
              <a:rPr lang="en-GB" smtClean="0">
                <a:latin typeface="Arial" panose="020B0604020202020204" pitchFamily="34" charset="0"/>
              </a:rPr>
              <a:t>There is no doubt that the Debswana Group is faced with considerable challenges in meeting the requirements of its own strategic plan for water &amp; residue management.  However, trends of water conservation over the last few years are extremely encouraging.  The Group continues to make available the necessary financial and technical resources in order to succeed and the required actions are now in place – as a major Botswana water user, we must lead by example!!!       </a:t>
            </a:r>
          </a:p>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1229578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a:solidFill>
                  <a:schemeClr val="tx1"/>
                </a:solidFill>
                <a:latin typeface="Arial" panose="020B0604020202020204" pitchFamily="34" charset="0"/>
              </a:defRPr>
            </a:lvl9pPr>
          </a:lstStyle>
          <a:p>
            <a:fld id="{384A5528-D7D4-40B6-819E-382EFA8C75EC}" type="slidenum">
              <a:rPr lang="en-GB"/>
              <a:pPr/>
              <a:t>16</a:t>
            </a:fld>
            <a:endParaRPr lang="en-GB"/>
          </a:p>
        </p:txBody>
      </p:sp>
    </p:spTree>
    <p:extLst>
      <p:ext uri="{BB962C8B-B14F-4D97-AF65-F5344CB8AC3E}">
        <p14:creationId xmlns:p14="http://schemas.microsoft.com/office/powerpoint/2010/main" val="2203666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a:solidFill>
                  <a:schemeClr val="tx1"/>
                </a:solidFill>
                <a:latin typeface="Arial" panose="020B0604020202020204" pitchFamily="34" charset="0"/>
              </a:defRPr>
            </a:lvl9pPr>
          </a:lstStyle>
          <a:p>
            <a:fld id="{6AB2DF3C-04F8-4127-A16D-7D3E5A2229B1}" type="slidenum">
              <a:rPr lang="en-GB"/>
              <a:pPr/>
              <a:t>17</a:t>
            </a:fld>
            <a:endParaRPr lang="en-GB"/>
          </a:p>
        </p:txBody>
      </p:sp>
    </p:spTree>
    <p:extLst>
      <p:ext uri="{BB962C8B-B14F-4D97-AF65-F5344CB8AC3E}">
        <p14:creationId xmlns:p14="http://schemas.microsoft.com/office/powerpoint/2010/main" val="2553209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a:solidFill>
                  <a:schemeClr val="tx1"/>
                </a:solidFill>
                <a:latin typeface="Arial" panose="020B0604020202020204" pitchFamily="34" charset="0"/>
              </a:defRPr>
            </a:lvl9pPr>
          </a:lstStyle>
          <a:p>
            <a:fld id="{AC46AC64-2D82-479F-9CD9-E6D80A33A23D}" type="slidenum">
              <a:rPr lang="en-GB"/>
              <a:pPr/>
              <a:t>18</a:t>
            </a:fld>
            <a:endParaRPr lang="en-GB"/>
          </a:p>
        </p:txBody>
      </p:sp>
    </p:spTree>
    <p:extLst>
      <p:ext uri="{BB962C8B-B14F-4D97-AF65-F5344CB8AC3E}">
        <p14:creationId xmlns:p14="http://schemas.microsoft.com/office/powerpoint/2010/main" val="2104066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a:solidFill>
                  <a:schemeClr val="tx1"/>
                </a:solidFill>
                <a:latin typeface="Arial" panose="020B0604020202020204" pitchFamily="34" charset="0"/>
              </a:defRPr>
            </a:lvl9pPr>
          </a:lstStyle>
          <a:p>
            <a:fld id="{684A887A-761E-49E3-9AB0-2D3F9CEEB5DE}" type="slidenum">
              <a:rPr lang="en-GB"/>
              <a:pPr/>
              <a:t>19</a:t>
            </a:fld>
            <a:endParaRPr lang="en-GB"/>
          </a:p>
        </p:txBody>
      </p:sp>
    </p:spTree>
    <p:extLst>
      <p:ext uri="{BB962C8B-B14F-4D97-AF65-F5344CB8AC3E}">
        <p14:creationId xmlns:p14="http://schemas.microsoft.com/office/powerpoint/2010/main" val="66809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a:solidFill>
                  <a:schemeClr val="tx1"/>
                </a:solidFill>
                <a:latin typeface="Arial" panose="020B0604020202020204" pitchFamily="34" charset="0"/>
              </a:defRPr>
            </a:lvl9pPr>
          </a:lstStyle>
          <a:p>
            <a:fld id="{F33FD230-2B9A-4C6C-AB09-164EE244C31E}" type="slidenum">
              <a:rPr lang="en-GB"/>
              <a:pPr/>
              <a:t>20</a:t>
            </a:fld>
            <a:endParaRPr lang="en-GB"/>
          </a:p>
        </p:txBody>
      </p:sp>
    </p:spTree>
    <p:extLst>
      <p:ext uri="{BB962C8B-B14F-4D97-AF65-F5344CB8AC3E}">
        <p14:creationId xmlns:p14="http://schemas.microsoft.com/office/powerpoint/2010/main" val="838426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a:solidFill>
                  <a:schemeClr val="tx1"/>
                </a:solidFill>
                <a:latin typeface="Arial" panose="020B0604020202020204" pitchFamily="34" charset="0"/>
              </a:defRPr>
            </a:lvl9pPr>
          </a:lstStyle>
          <a:p>
            <a:fld id="{8F7669D2-ECF2-4557-9568-1FFD4D6E19D2}" type="slidenum">
              <a:rPr lang="en-GB"/>
              <a:pPr/>
              <a:t>21</a:t>
            </a:fld>
            <a:endParaRPr lang="en-GB"/>
          </a:p>
        </p:txBody>
      </p:sp>
    </p:spTree>
    <p:extLst>
      <p:ext uri="{BB962C8B-B14F-4D97-AF65-F5344CB8AC3E}">
        <p14:creationId xmlns:p14="http://schemas.microsoft.com/office/powerpoint/2010/main" val="870123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a:solidFill>
                  <a:schemeClr val="tx1"/>
                </a:solidFill>
                <a:latin typeface="Arial" panose="020B0604020202020204" pitchFamily="34" charset="0"/>
              </a:defRPr>
            </a:lvl9pPr>
          </a:lstStyle>
          <a:p>
            <a:fld id="{BEF39D73-CC7A-405A-A3B5-BAD7F28E052C}" type="slidenum">
              <a:rPr lang="en-GB"/>
              <a:pPr/>
              <a:t>22</a:t>
            </a:fld>
            <a:endParaRPr lang="en-GB"/>
          </a:p>
        </p:txBody>
      </p:sp>
    </p:spTree>
    <p:extLst>
      <p:ext uri="{BB962C8B-B14F-4D97-AF65-F5344CB8AC3E}">
        <p14:creationId xmlns:p14="http://schemas.microsoft.com/office/powerpoint/2010/main" val="4074889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a:solidFill>
                  <a:schemeClr val="tx1"/>
                </a:solidFill>
                <a:latin typeface="Arial" panose="020B0604020202020204" pitchFamily="34" charset="0"/>
              </a:defRPr>
            </a:lvl9pPr>
          </a:lstStyle>
          <a:p>
            <a:fld id="{767DACFE-9ADD-4037-8CBB-B686AA35869C}" type="slidenum">
              <a:rPr lang="en-GB"/>
              <a:pPr/>
              <a:t>24</a:t>
            </a:fld>
            <a:endParaRPr lang="en-GB"/>
          </a:p>
        </p:txBody>
      </p:sp>
    </p:spTree>
    <p:extLst>
      <p:ext uri="{BB962C8B-B14F-4D97-AF65-F5344CB8AC3E}">
        <p14:creationId xmlns:p14="http://schemas.microsoft.com/office/powerpoint/2010/main" val="1083026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167F04-FFF9-4FE9-A317-CF108CEADDB5}" type="datetimeFigureOut">
              <a:rPr lang="en-US" smtClean="0"/>
              <a:t>07/10/2013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5B9EB-A5AC-4232-8038-8E1C3EFC0460}" type="slidenum">
              <a:rPr lang="en-US" smtClean="0"/>
              <a:t>‹#›</a:t>
            </a:fld>
            <a:endParaRPr lang="en-US"/>
          </a:p>
        </p:txBody>
      </p:sp>
    </p:spTree>
    <p:extLst>
      <p:ext uri="{BB962C8B-B14F-4D97-AF65-F5344CB8AC3E}">
        <p14:creationId xmlns:p14="http://schemas.microsoft.com/office/powerpoint/2010/main" val="2358140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167F04-FFF9-4FE9-A317-CF108CEADDB5}" type="datetimeFigureOut">
              <a:rPr lang="en-US" smtClean="0"/>
              <a:t>07/10/2013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5B9EB-A5AC-4232-8038-8E1C3EFC0460}" type="slidenum">
              <a:rPr lang="en-US" smtClean="0"/>
              <a:t>‹#›</a:t>
            </a:fld>
            <a:endParaRPr lang="en-US"/>
          </a:p>
        </p:txBody>
      </p:sp>
    </p:spTree>
    <p:extLst>
      <p:ext uri="{BB962C8B-B14F-4D97-AF65-F5344CB8AC3E}">
        <p14:creationId xmlns:p14="http://schemas.microsoft.com/office/powerpoint/2010/main" val="2127001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167F04-FFF9-4FE9-A317-CF108CEADDB5}" type="datetimeFigureOut">
              <a:rPr lang="en-US" smtClean="0"/>
              <a:t>07/10/2013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5B9EB-A5AC-4232-8038-8E1C3EFC0460}" type="slidenum">
              <a:rPr lang="en-US" smtClean="0"/>
              <a:t>‹#›</a:t>
            </a:fld>
            <a:endParaRPr lang="en-US"/>
          </a:p>
        </p:txBody>
      </p:sp>
    </p:spTree>
    <p:extLst>
      <p:ext uri="{BB962C8B-B14F-4D97-AF65-F5344CB8AC3E}">
        <p14:creationId xmlns:p14="http://schemas.microsoft.com/office/powerpoint/2010/main" val="1949868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167F04-FFF9-4FE9-A317-CF108CEADDB5}" type="datetimeFigureOut">
              <a:rPr lang="en-US" smtClean="0"/>
              <a:t>07/10/2013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5B9EB-A5AC-4232-8038-8E1C3EFC0460}" type="slidenum">
              <a:rPr lang="en-US" smtClean="0"/>
              <a:t>‹#›</a:t>
            </a:fld>
            <a:endParaRPr lang="en-US"/>
          </a:p>
        </p:txBody>
      </p:sp>
    </p:spTree>
    <p:extLst>
      <p:ext uri="{BB962C8B-B14F-4D97-AF65-F5344CB8AC3E}">
        <p14:creationId xmlns:p14="http://schemas.microsoft.com/office/powerpoint/2010/main" val="222402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67F04-FFF9-4FE9-A317-CF108CEADDB5}" type="datetimeFigureOut">
              <a:rPr lang="en-US" smtClean="0"/>
              <a:t>07/10/2013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5B9EB-A5AC-4232-8038-8E1C3EFC0460}" type="slidenum">
              <a:rPr lang="en-US" smtClean="0"/>
              <a:t>‹#›</a:t>
            </a:fld>
            <a:endParaRPr lang="en-US"/>
          </a:p>
        </p:txBody>
      </p:sp>
    </p:spTree>
    <p:extLst>
      <p:ext uri="{BB962C8B-B14F-4D97-AF65-F5344CB8AC3E}">
        <p14:creationId xmlns:p14="http://schemas.microsoft.com/office/powerpoint/2010/main" val="1018905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167F04-FFF9-4FE9-A317-CF108CEADDB5}" type="datetimeFigureOut">
              <a:rPr lang="en-US" smtClean="0"/>
              <a:t>07/10/2013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5B9EB-A5AC-4232-8038-8E1C3EFC0460}" type="slidenum">
              <a:rPr lang="en-US" smtClean="0"/>
              <a:t>‹#›</a:t>
            </a:fld>
            <a:endParaRPr lang="en-US"/>
          </a:p>
        </p:txBody>
      </p:sp>
    </p:spTree>
    <p:extLst>
      <p:ext uri="{BB962C8B-B14F-4D97-AF65-F5344CB8AC3E}">
        <p14:creationId xmlns:p14="http://schemas.microsoft.com/office/powerpoint/2010/main" val="3513082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167F04-FFF9-4FE9-A317-CF108CEADDB5}" type="datetimeFigureOut">
              <a:rPr lang="en-US" smtClean="0"/>
              <a:t>07/10/2013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95B9EB-A5AC-4232-8038-8E1C3EFC0460}" type="slidenum">
              <a:rPr lang="en-US" smtClean="0"/>
              <a:t>‹#›</a:t>
            </a:fld>
            <a:endParaRPr lang="en-US"/>
          </a:p>
        </p:txBody>
      </p:sp>
    </p:spTree>
    <p:extLst>
      <p:ext uri="{BB962C8B-B14F-4D97-AF65-F5344CB8AC3E}">
        <p14:creationId xmlns:p14="http://schemas.microsoft.com/office/powerpoint/2010/main" val="215859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167F04-FFF9-4FE9-A317-CF108CEADDB5}" type="datetimeFigureOut">
              <a:rPr lang="en-US" smtClean="0"/>
              <a:t>07/10/2013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95B9EB-A5AC-4232-8038-8E1C3EFC0460}" type="slidenum">
              <a:rPr lang="en-US" smtClean="0"/>
              <a:t>‹#›</a:t>
            </a:fld>
            <a:endParaRPr lang="en-US"/>
          </a:p>
        </p:txBody>
      </p:sp>
    </p:spTree>
    <p:extLst>
      <p:ext uri="{BB962C8B-B14F-4D97-AF65-F5344CB8AC3E}">
        <p14:creationId xmlns:p14="http://schemas.microsoft.com/office/powerpoint/2010/main" val="869974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67F04-FFF9-4FE9-A317-CF108CEADDB5}" type="datetimeFigureOut">
              <a:rPr lang="en-US" smtClean="0"/>
              <a:t>07/10/2013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95B9EB-A5AC-4232-8038-8E1C3EFC0460}" type="slidenum">
              <a:rPr lang="en-US" smtClean="0"/>
              <a:t>‹#›</a:t>
            </a:fld>
            <a:endParaRPr lang="en-US"/>
          </a:p>
        </p:txBody>
      </p:sp>
    </p:spTree>
    <p:extLst>
      <p:ext uri="{BB962C8B-B14F-4D97-AF65-F5344CB8AC3E}">
        <p14:creationId xmlns:p14="http://schemas.microsoft.com/office/powerpoint/2010/main" val="423321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167F04-FFF9-4FE9-A317-CF108CEADDB5}" type="datetimeFigureOut">
              <a:rPr lang="en-US" smtClean="0"/>
              <a:t>07/10/2013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5B9EB-A5AC-4232-8038-8E1C3EFC0460}" type="slidenum">
              <a:rPr lang="en-US" smtClean="0"/>
              <a:t>‹#›</a:t>
            </a:fld>
            <a:endParaRPr lang="en-US"/>
          </a:p>
        </p:txBody>
      </p:sp>
    </p:spTree>
    <p:extLst>
      <p:ext uri="{BB962C8B-B14F-4D97-AF65-F5344CB8AC3E}">
        <p14:creationId xmlns:p14="http://schemas.microsoft.com/office/powerpoint/2010/main" val="24718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167F04-FFF9-4FE9-A317-CF108CEADDB5}" type="datetimeFigureOut">
              <a:rPr lang="en-US" smtClean="0"/>
              <a:t>07/10/2013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5B9EB-A5AC-4232-8038-8E1C3EFC0460}" type="slidenum">
              <a:rPr lang="en-US" smtClean="0"/>
              <a:t>‹#›</a:t>
            </a:fld>
            <a:endParaRPr lang="en-US"/>
          </a:p>
        </p:txBody>
      </p:sp>
    </p:spTree>
    <p:extLst>
      <p:ext uri="{BB962C8B-B14F-4D97-AF65-F5344CB8AC3E}">
        <p14:creationId xmlns:p14="http://schemas.microsoft.com/office/powerpoint/2010/main" val="153312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67F04-FFF9-4FE9-A317-CF108CEADDB5}" type="datetimeFigureOut">
              <a:rPr lang="en-US" smtClean="0"/>
              <a:t>07/10/2013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5B9EB-A5AC-4232-8038-8E1C3EFC0460}" type="slidenum">
              <a:rPr lang="en-US" smtClean="0"/>
              <a:t>‹#›</a:t>
            </a:fld>
            <a:endParaRPr lang="en-US"/>
          </a:p>
        </p:txBody>
      </p:sp>
    </p:spTree>
    <p:extLst>
      <p:ext uri="{BB962C8B-B14F-4D97-AF65-F5344CB8AC3E}">
        <p14:creationId xmlns:p14="http://schemas.microsoft.com/office/powerpoint/2010/main" val="1264359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84847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p:cNvPicPr>
            <a:picLocks noChangeAspect="1" noChangeArrowheads="1"/>
          </p:cNvPicPr>
          <p:nvPr/>
        </p:nvPicPr>
        <p:blipFill>
          <a:blip r:embed="rId2">
            <a:extLst>
              <a:ext uri="{28A0092B-C50C-407E-A947-70E740481C1C}">
                <a14:useLocalDpi xmlns:a14="http://schemas.microsoft.com/office/drawing/2010/main" val="0"/>
              </a:ext>
            </a:extLst>
          </a:blip>
          <a:srcRect l="18794" t="11365" r="35120" b="13635"/>
          <a:stretch>
            <a:fillRect/>
          </a:stretch>
        </p:blipFill>
        <p:spPr bwMode="auto">
          <a:xfrm>
            <a:off x="2208214" y="1989138"/>
            <a:ext cx="5400675" cy="44640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919288" y="1125539"/>
            <a:ext cx="8964612" cy="676275"/>
          </a:xfrm>
        </p:spPr>
        <p:txBody>
          <a:bodyPr/>
          <a:lstStyle/>
          <a:p>
            <a:pPr eaLnBrk="1" hangingPunct="1">
              <a:defRPr/>
            </a:pPr>
            <a:r>
              <a:rPr lang="en-GB" sz="3200" dirty="0">
                <a:solidFill>
                  <a:srgbClr val="3333CC"/>
                </a:solidFill>
              </a:rPr>
              <a:t>BOTSWANA’S WATER USE PER SECTOR</a:t>
            </a:r>
            <a:endParaRPr lang="en-US" sz="3200" dirty="0">
              <a:solidFill>
                <a:srgbClr val="3333CC"/>
              </a:solidFill>
            </a:endParaRPr>
          </a:p>
        </p:txBody>
      </p:sp>
      <p:pic>
        <p:nvPicPr>
          <p:cNvPr id="11268" name="Picture 7"/>
          <p:cNvPicPr>
            <a:picLocks noChangeAspect="1" noChangeArrowheads="1"/>
          </p:cNvPicPr>
          <p:nvPr/>
        </p:nvPicPr>
        <p:blipFill>
          <a:blip r:embed="rId2">
            <a:extLst>
              <a:ext uri="{28A0092B-C50C-407E-A947-70E740481C1C}">
                <a14:useLocalDpi xmlns:a14="http://schemas.microsoft.com/office/drawing/2010/main" val="0"/>
              </a:ext>
            </a:extLst>
          </a:blip>
          <a:srcRect l="80405" t="30705" r="1773" b="31400"/>
          <a:stretch>
            <a:fillRect/>
          </a:stretch>
        </p:blipFill>
        <p:spPr bwMode="auto">
          <a:xfrm>
            <a:off x="7248526" y="2205038"/>
            <a:ext cx="247967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313897613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19288" y="981076"/>
            <a:ext cx="8964612" cy="676275"/>
          </a:xfrm>
        </p:spPr>
        <p:txBody>
          <a:bodyPr/>
          <a:lstStyle/>
          <a:p>
            <a:pPr eaLnBrk="1" hangingPunct="1">
              <a:defRPr/>
            </a:pPr>
            <a:r>
              <a:rPr lang="en-GB" sz="3200" dirty="0">
                <a:solidFill>
                  <a:srgbClr val="3333CC"/>
                </a:solidFill>
              </a:rPr>
              <a:t>BOTSWANA’S EXISTING WELLFIELDS</a:t>
            </a:r>
            <a:endParaRPr lang="en-US" sz="3200" dirty="0">
              <a:solidFill>
                <a:srgbClr val="3333CC"/>
              </a:solidFill>
            </a:endParaRPr>
          </a:p>
        </p:txBody>
      </p:sp>
      <p:pic>
        <p:nvPicPr>
          <p:cNvPr id="12291" name="Picture 5" descr="new mines b.jpg"/>
          <p:cNvPicPr>
            <a:picLocks noChangeAspect="1"/>
          </p:cNvPicPr>
          <p:nvPr/>
        </p:nvPicPr>
        <p:blipFill>
          <a:blip r:embed="rId2">
            <a:extLst>
              <a:ext uri="{28A0092B-C50C-407E-A947-70E740481C1C}">
                <a14:useLocalDpi xmlns:a14="http://schemas.microsoft.com/office/drawing/2010/main" val="0"/>
              </a:ext>
            </a:extLst>
          </a:blip>
          <a:srcRect l="3754" t="5125" b="1282"/>
          <a:stretch>
            <a:fillRect/>
          </a:stretch>
        </p:blipFill>
        <p:spPr bwMode="auto">
          <a:xfrm>
            <a:off x="2949576" y="1484313"/>
            <a:ext cx="5305425"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9391753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19288" y="981076"/>
            <a:ext cx="8964612" cy="676275"/>
          </a:xfrm>
        </p:spPr>
        <p:txBody>
          <a:bodyPr/>
          <a:lstStyle/>
          <a:p>
            <a:pPr eaLnBrk="1" hangingPunct="1">
              <a:defRPr/>
            </a:pPr>
            <a:r>
              <a:rPr lang="en-GB" sz="3200" dirty="0">
                <a:solidFill>
                  <a:srgbClr val="3333CC"/>
                </a:solidFill>
              </a:rPr>
              <a:t>BOTSWANA’S NEW MINES</a:t>
            </a:r>
            <a:endParaRPr lang="en-US" sz="3200" dirty="0">
              <a:solidFill>
                <a:srgbClr val="3333CC"/>
              </a:solidFill>
            </a:endParaRPr>
          </a:p>
        </p:txBody>
      </p:sp>
      <p:pic>
        <p:nvPicPr>
          <p:cNvPr id="13315" name="Picture 6" descr="new mines a.jpg"/>
          <p:cNvPicPr>
            <a:picLocks noChangeAspect="1"/>
          </p:cNvPicPr>
          <p:nvPr/>
        </p:nvPicPr>
        <p:blipFill>
          <a:blip r:embed="rId2">
            <a:extLst>
              <a:ext uri="{28A0092B-C50C-407E-A947-70E740481C1C}">
                <a14:useLocalDpi xmlns:a14="http://schemas.microsoft.com/office/drawing/2010/main" val="0"/>
              </a:ext>
            </a:extLst>
          </a:blip>
          <a:srcRect l="4593" r="3281"/>
          <a:stretch>
            <a:fillRect/>
          </a:stretch>
        </p:blipFill>
        <p:spPr bwMode="auto">
          <a:xfrm>
            <a:off x="3511550" y="1628775"/>
            <a:ext cx="4478338"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269618073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35188" y="1125539"/>
            <a:ext cx="8964612" cy="676275"/>
          </a:xfrm>
        </p:spPr>
        <p:txBody>
          <a:bodyPr>
            <a:normAutofit fontScale="90000"/>
          </a:bodyPr>
          <a:lstStyle/>
          <a:p>
            <a:pPr eaLnBrk="1" hangingPunct="1">
              <a:defRPr/>
            </a:pPr>
            <a:r>
              <a:rPr lang="en-GB" sz="3200" dirty="0">
                <a:solidFill>
                  <a:srgbClr val="3333CC"/>
                </a:solidFill>
              </a:rPr>
              <a:t>CONTRIBUTION OF DIAMOND MINING</a:t>
            </a:r>
            <a:br>
              <a:rPr lang="en-GB" sz="3200" dirty="0">
                <a:solidFill>
                  <a:srgbClr val="3333CC"/>
                </a:solidFill>
              </a:rPr>
            </a:br>
            <a:r>
              <a:rPr lang="en-GB" sz="3200" dirty="0">
                <a:solidFill>
                  <a:srgbClr val="3333CC"/>
                </a:solidFill>
              </a:rPr>
              <a:t>TO BOTSWANA’S ECONOMY - 2010</a:t>
            </a:r>
            <a:endParaRPr lang="en-US" sz="3200" dirty="0">
              <a:solidFill>
                <a:srgbClr val="3333CC"/>
              </a:solidFill>
            </a:endParaRPr>
          </a:p>
        </p:txBody>
      </p:sp>
      <p:sp>
        <p:nvSpPr>
          <p:cNvPr id="14339" name="Rectangle 3"/>
          <p:cNvSpPr>
            <a:spLocks noGrp="1" noChangeArrowheads="1"/>
          </p:cNvSpPr>
          <p:nvPr>
            <p:ph type="body" idx="1"/>
          </p:nvPr>
        </p:nvSpPr>
        <p:spPr>
          <a:xfrm>
            <a:off x="2208213" y="1628775"/>
            <a:ext cx="8248650" cy="4821238"/>
          </a:xfrm>
        </p:spPr>
        <p:txBody>
          <a:bodyPr>
            <a:normAutofit lnSpcReduction="10000"/>
          </a:bodyPr>
          <a:lstStyle/>
          <a:p>
            <a:pPr marL="381000" indent="-381000">
              <a:lnSpc>
                <a:spcPct val="80000"/>
              </a:lnSpc>
              <a:buNone/>
            </a:pPr>
            <a:endParaRPr lang="en-US" sz="2000" b="1">
              <a:solidFill>
                <a:srgbClr val="3333CC"/>
              </a:solidFill>
            </a:endParaRPr>
          </a:p>
          <a:p>
            <a:pPr marL="381000" indent="-381000">
              <a:lnSpc>
                <a:spcPct val="80000"/>
              </a:lnSpc>
              <a:buNone/>
            </a:pPr>
            <a:endParaRPr lang="en-GB">
              <a:solidFill>
                <a:srgbClr val="3333CC"/>
              </a:solidFill>
            </a:endParaRPr>
          </a:p>
          <a:p>
            <a:pPr marL="381000" indent="-381000">
              <a:lnSpc>
                <a:spcPct val="80000"/>
              </a:lnSpc>
              <a:buClr>
                <a:srgbClr val="3333CC"/>
              </a:buClr>
              <a:buFont typeface="Wingdings" panose="05000000000000000000" pitchFamily="2" charset="2"/>
              <a:buChar char="Ø"/>
            </a:pPr>
            <a:r>
              <a:rPr lang="en-GB">
                <a:solidFill>
                  <a:srgbClr val="3333CC"/>
                </a:solidFill>
              </a:rPr>
              <a:t>95% Mineral Revenue</a:t>
            </a:r>
          </a:p>
          <a:p>
            <a:pPr marL="381000" indent="-381000">
              <a:lnSpc>
                <a:spcPct val="80000"/>
              </a:lnSpc>
              <a:buClr>
                <a:srgbClr val="3333CC"/>
              </a:buClr>
              <a:buFont typeface="Wingdings" panose="05000000000000000000" pitchFamily="2" charset="2"/>
              <a:buChar char="Ø"/>
            </a:pPr>
            <a:r>
              <a:rPr lang="en-GB">
                <a:solidFill>
                  <a:srgbClr val="3333CC"/>
                </a:solidFill>
              </a:rPr>
              <a:t>80% Export Earnings</a:t>
            </a:r>
          </a:p>
          <a:p>
            <a:pPr marL="381000" indent="-381000">
              <a:lnSpc>
                <a:spcPct val="80000"/>
              </a:lnSpc>
              <a:buClr>
                <a:srgbClr val="3333CC"/>
              </a:buClr>
              <a:buFont typeface="Wingdings" panose="05000000000000000000" pitchFamily="2" charset="2"/>
              <a:buChar char="Ø"/>
            </a:pPr>
            <a:r>
              <a:rPr lang="en-GB">
                <a:solidFill>
                  <a:srgbClr val="3333CC"/>
                </a:solidFill>
              </a:rPr>
              <a:t>40% Government Revenue</a:t>
            </a:r>
          </a:p>
          <a:p>
            <a:pPr marL="381000" indent="-381000">
              <a:lnSpc>
                <a:spcPct val="80000"/>
              </a:lnSpc>
              <a:buClr>
                <a:srgbClr val="3333CC"/>
              </a:buClr>
              <a:buFont typeface="Wingdings" panose="05000000000000000000" pitchFamily="2" charset="2"/>
              <a:buChar char="Ø"/>
            </a:pPr>
            <a:r>
              <a:rPr lang="en-GB">
                <a:solidFill>
                  <a:srgbClr val="3333CC"/>
                </a:solidFill>
              </a:rPr>
              <a:t>33% GDP</a:t>
            </a:r>
          </a:p>
          <a:p>
            <a:pPr marL="381000" indent="-381000">
              <a:lnSpc>
                <a:spcPct val="80000"/>
              </a:lnSpc>
              <a:buClr>
                <a:srgbClr val="3333CC"/>
              </a:buClr>
              <a:buFont typeface="Wingdings" panose="05000000000000000000" pitchFamily="2" charset="2"/>
              <a:buChar char="Ø"/>
            </a:pPr>
            <a:r>
              <a:rPr lang="en-GB">
                <a:solidFill>
                  <a:srgbClr val="FF0000"/>
                </a:solidFill>
              </a:rPr>
              <a:t>Only &lt;10% of the 250Mm</a:t>
            </a:r>
            <a:r>
              <a:rPr lang="en-GB" baseline="30000">
                <a:solidFill>
                  <a:srgbClr val="FF0000"/>
                </a:solidFill>
              </a:rPr>
              <a:t>3</a:t>
            </a:r>
            <a:r>
              <a:rPr lang="en-GB">
                <a:solidFill>
                  <a:srgbClr val="FF0000"/>
                </a:solidFill>
              </a:rPr>
              <a:t>/yr Water Consumed with a return of approx P1640/m</a:t>
            </a:r>
            <a:r>
              <a:rPr lang="en-GB" baseline="30000">
                <a:solidFill>
                  <a:srgbClr val="FF0000"/>
                </a:solidFill>
              </a:rPr>
              <a:t>3</a:t>
            </a:r>
            <a:r>
              <a:rPr lang="en-GB">
                <a:solidFill>
                  <a:srgbClr val="FF0000"/>
                </a:solidFill>
              </a:rPr>
              <a:t>.</a:t>
            </a:r>
          </a:p>
          <a:p>
            <a:pPr marL="381000" indent="-381000">
              <a:lnSpc>
                <a:spcPct val="80000"/>
              </a:lnSpc>
              <a:buClr>
                <a:srgbClr val="3333CC"/>
              </a:buClr>
              <a:buFont typeface="Wingdings" panose="05000000000000000000" pitchFamily="2" charset="2"/>
              <a:buChar char="Ø"/>
            </a:pPr>
            <a:r>
              <a:rPr lang="en-GB">
                <a:solidFill>
                  <a:srgbClr val="FF0000"/>
                </a:solidFill>
              </a:rPr>
              <a:t>Compared to agriculture – uses 37% water and contributes only  4% to GDP</a:t>
            </a:r>
          </a:p>
          <a:p>
            <a:pPr marL="381000" indent="-381000">
              <a:lnSpc>
                <a:spcPct val="80000"/>
              </a:lnSpc>
              <a:buClr>
                <a:srgbClr val="3333CC"/>
              </a:buClr>
              <a:buFont typeface="Wingdings" panose="05000000000000000000" pitchFamily="2" charset="2"/>
              <a:buChar char="Ø"/>
            </a:pPr>
            <a:r>
              <a:rPr lang="en-GB">
                <a:solidFill>
                  <a:srgbClr val="FF0000"/>
                </a:solidFill>
              </a:rPr>
              <a:t>  </a:t>
            </a:r>
            <a:r>
              <a:rPr lang="en-GB">
                <a:solidFill>
                  <a:srgbClr val="3333CC"/>
                </a:solidFill>
              </a:rPr>
              <a:t>Elsewhere – ADE- 52% use gives only 1.6% contribution to GDP</a:t>
            </a:r>
            <a:endParaRPr lang="en-GB">
              <a:solidFill>
                <a:srgbClr val="FF0000"/>
              </a:solidFill>
            </a:endParaRPr>
          </a:p>
        </p:txBody>
      </p:sp>
      <p:sp>
        <p:nvSpPr>
          <p:cNvPr id="6"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200015354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0" y="928689"/>
            <a:ext cx="10001250" cy="612775"/>
          </a:xfrm>
        </p:spPr>
        <p:txBody>
          <a:bodyPr/>
          <a:lstStyle/>
          <a:p>
            <a:pPr eaLnBrk="1" hangingPunct="1">
              <a:defRPr/>
            </a:pPr>
            <a:r>
              <a:rPr lang="en-GB" sz="3000" dirty="0">
                <a:solidFill>
                  <a:srgbClr val="3333CC"/>
                </a:solidFill>
              </a:rPr>
              <a:t>DEBSWANA INTERESTS IN WATER RESOURCES</a:t>
            </a:r>
            <a:endParaRPr lang="en-US" sz="3000" dirty="0">
              <a:solidFill>
                <a:srgbClr val="3333CC"/>
              </a:solidFill>
            </a:endParaRPr>
          </a:p>
        </p:txBody>
      </p:sp>
      <p:sp>
        <p:nvSpPr>
          <p:cNvPr id="865283" name="Rectangle 3"/>
          <p:cNvSpPr>
            <a:spLocks noGrp="1" noChangeArrowheads="1"/>
          </p:cNvSpPr>
          <p:nvPr>
            <p:ph type="body" idx="1"/>
          </p:nvPr>
        </p:nvSpPr>
        <p:spPr>
          <a:xfrm>
            <a:off x="1524000" y="1571626"/>
            <a:ext cx="9144000" cy="4900613"/>
          </a:xfrm>
        </p:spPr>
        <p:txBody>
          <a:bodyPr>
            <a:normAutofit lnSpcReduction="10000"/>
          </a:bodyPr>
          <a:lstStyle/>
          <a:p>
            <a:pPr marL="381000" indent="-381000">
              <a:lnSpc>
                <a:spcPct val="80000"/>
              </a:lnSpc>
              <a:buClr>
                <a:srgbClr val="3333CC"/>
              </a:buClr>
              <a:buSzPct val="102000"/>
              <a:buNone/>
              <a:defRPr/>
            </a:pPr>
            <a:r>
              <a:rPr lang="en-GB" sz="2400" b="1" dirty="0">
                <a:solidFill>
                  <a:srgbClr val="3333CC"/>
                </a:solidFill>
              </a:rPr>
              <a:t>                              </a:t>
            </a:r>
            <a:r>
              <a:rPr lang="en-GB" sz="2400" b="1" u="sng" dirty="0">
                <a:solidFill>
                  <a:srgbClr val="3333CC"/>
                </a:solidFill>
              </a:rPr>
              <a:t>NO WATER NO DIAMONDS </a:t>
            </a:r>
          </a:p>
          <a:p>
            <a:pPr marL="381000" indent="-381000">
              <a:lnSpc>
                <a:spcPct val="80000"/>
              </a:lnSpc>
              <a:buClr>
                <a:srgbClr val="3333CC"/>
              </a:buClr>
              <a:buSzPct val="102000"/>
              <a:buFont typeface="Wingdings" panose="05000000000000000000" pitchFamily="2" charset="2"/>
              <a:buChar char="Ø"/>
              <a:defRPr/>
            </a:pPr>
            <a:endParaRPr lang="en-GB" sz="1000" b="1" dirty="0">
              <a:solidFill>
                <a:srgbClr val="3333CC"/>
              </a:solidFill>
            </a:endParaRPr>
          </a:p>
          <a:p>
            <a:pPr marL="0" indent="0">
              <a:buClr>
                <a:srgbClr val="3333CC"/>
              </a:buClr>
              <a:buSzPct val="102000"/>
              <a:buFont typeface="Wingdings" panose="05000000000000000000" pitchFamily="2" charset="2"/>
              <a:buChar char="Ø"/>
              <a:defRPr/>
            </a:pPr>
            <a:r>
              <a:rPr lang="en-GB" sz="2400" dirty="0">
                <a:solidFill>
                  <a:srgbClr val="3333CC"/>
                </a:solidFill>
              </a:rPr>
              <a:t>Water resources development from </a:t>
            </a:r>
            <a:r>
              <a:rPr lang="en-GB" sz="2400" dirty="0" err="1">
                <a:solidFill>
                  <a:srgbClr val="3333CC"/>
                </a:solidFill>
              </a:rPr>
              <a:t>wellfields</a:t>
            </a:r>
            <a:r>
              <a:rPr lang="en-GB" sz="2400" dirty="0">
                <a:solidFill>
                  <a:srgbClr val="3333CC"/>
                </a:solidFill>
              </a:rPr>
              <a:t> which provide for the bulk of water supply for domestic and mine plant requirements</a:t>
            </a:r>
          </a:p>
          <a:p>
            <a:pPr marL="0" indent="0">
              <a:buClr>
                <a:srgbClr val="3333CC"/>
              </a:buClr>
              <a:buSzPct val="102000"/>
              <a:buNone/>
              <a:defRPr/>
            </a:pPr>
            <a:r>
              <a:rPr lang="en-GB" sz="2400" dirty="0">
                <a:solidFill>
                  <a:srgbClr val="3333CC"/>
                </a:solidFill>
              </a:rPr>
              <a:t> </a:t>
            </a:r>
          </a:p>
          <a:p>
            <a:pPr marL="0" indent="0">
              <a:buClr>
                <a:srgbClr val="3333CC"/>
              </a:buClr>
              <a:buSzPct val="102000"/>
              <a:buFont typeface="Wingdings" panose="05000000000000000000" pitchFamily="2" charset="2"/>
              <a:buChar char="Ø"/>
              <a:defRPr/>
            </a:pPr>
            <a:r>
              <a:rPr lang="en-GB" sz="2400" dirty="0">
                <a:solidFill>
                  <a:srgbClr val="3333CC"/>
                </a:solidFill>
              </a:rPr>
              <a:t>Pit dewatering for pit stability control and depressurization.</a:t>
            </a:r>
          </a:p>
          <a:p>
            <a:pPr marL="0" indent="0">
              <a:buClr>
                <a:srgbClr val="3333CC"/>
              </a:buClr>
              <a:buSzPct val="102000"/>
              <a:buFont typeface="Wingdings" panose="05000000000000000000" pitchFamily="2" charset="2"/>
              <a:buChar char="Ø"/>
              <a:defRPr/>
            </a:pPr>
            <a:endParaRPr lang="en-GB" sz="1800" dirty="0">
              <a:solidFill>
                <a:srgbClr val="3333CC"/>
              </a:solidFill>
            </a:endParaRPr>
          </a:p>
          <a:p>
            <a:pPr marL="0" indent="0">
              <a:buClr>
                <a:srgbClr val="3333CC"/>
              </a:buClr>
              <a:buSzPct val="102000"/>
              <a:buFont typeface="Wingdings" panose="05000000000000000000" pitchFamily="2" charset="2"/>
              <a:buChar char="Ø"/>
              <a:defRPr/>
            </a:pPr>
            <a:r>
              <a:rPr lang="en-GB" sz="2400" dirty="0">
                <a:solidFill>
                  <a:srgbClr val="3333CC"/>
                </a:solidFill>
              </a:rPr>
              <a:t>Water in current mine treatment processes and the development of new water conservation methods which are critical to the overall water management strategy </a:t>
            </a:r>
          </a:p>
          <a:p>
            <a:pPr marL="0" indent="0">
              <a:buClr>
                <a:srgbClr val="3333CC"/>
              </a:buClr>
              <a:buSzPct val="102000"/>
              <a:buFont typeface="Wingdings" panose="05000000000000000000" pitchFamily="2" charset="2"/>
              <a:buChar char="Ø"/>
              <a:defRPr/>
            </a:pPr>
            <a:endParaRPr lang="en-US" sz="1800" dirty="0">
              <a:solidFill>
                <a:srgbClr val="3333CC"/>
              </a:solidFill>
            </a:endParaRPr>
          </a:p>
          <a:p>
            <a:pPr marL="0" indent="0">
              <a:buClr>
                <a:srgbClr val="3333CC"/>
              </a:buClr>
              <a:buSzPct val="102000"/>
              <a:buFont typeface="Wingdings" panose="05000000000000000000" pitchFamily="2" charset="2"/>
              <a:buChar char="Ø"/>
              <a:defRPr/>
            </a:pPr>
            <a:r>
              <a:rPr lang="en-GB" sz="2400" dirty="0">
                <a:solidFill>
                  <a:srgbClr val="3333CC"/>
                </a:solidFill>
              </a:rPr>
              <a:t>Protection of water sources and resources from the environmental impacts of mining activities.</a:t>
            </a:r>
            <a:endParaRPr lang="en-US" sz="2400" dirty="0">
              <a:solidFill>
                <a:srgbClr val="3333CC"/>
              </a:solidFill>
            </a:endParaRPr>
          </a:p>
        </p:txBody>
      </p:sp>
      <p:sp>
        <p:nvSpPr>
          <p:cNvPr id="6"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162616535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095500" y="1000126"/>
            <a:ext cx="7772400" cy="620713"/>
          </a:xfrm>
        </p:spPr>
        <p:txBody>
          <a:bodyPr/>
          <a:lstStyle/>
          <a:p>
            <a:pPr eaLnBrk="1" hangingPunct="1">
              <a:defRPr/>
            </a:pPr>
            <a:r>
              <a:rPr lang="en-US" sz="3000" dirty="0">
                <a:solidFill>
                  <a:srgbClr val="3333CC"/>
                </a:solidFill>
              </a:rPr>
              <a:t>DEBSWANA WATER SOURCES </a:t>
            </a:r>
          </a:p>
        </p:txBody>
      </p:sp>
      <p:sp>
        <p:nvSpPr>
          <p:cNvPr id="7171" name="Rectangle 3"/>
          <p:cNvSpPr>
            <a:spLocks noGrp="1" noChangeArrowheads="1"/>
          </p:cNvSpPr>
          <p:nvPr>
            <p:ph type="body" idx="1"/>
          </p:nvPr>
        </p:nvSpPr>
        <p:spPr>
          <a:xfrm>
            <a:off x="1809750" y="1643064"/>
            <a:ext cx="8655050" cy="5965825"/>
          </a:xfrm>
        </p:spPr>
        <p:txBody>
          <a:bodyPr/>
          <a:lstStyle/>
          <a:p>
            <a:pPr marL="0" indent="0">
              <a:buClr>
                <a:srgbClr val="3333CC"/>
              </a:buClr>
              <a:buFont typeface="Wingdings" panose="05000000000000000000" pitchFamily="2" charset="2"/>
              <a:buChar char="Ø"/>
              <a:defRPr/>
            </a:pPr>
            <a:r>
              <a:rPr lang="en-GB" dirty="0">
                <a:solidFill>
                  <a:srgbClr val="3333CC"/>
                </a:solidFill>
              </a:rPr>
              <a:t>11 dedicated water supply </a:t>
            </a:r>
            <a:r>
              <a:rPr lang="en-GB" dirty="0" err="1">
                <a:solidFill>
                  <a:srgbClr val="3333CC"/>
                </a:solidFill>
              </a:rPr>
              <a:t>wellfields</a:t>
            </a:r>
            <a:r>
              <a:rPr lang="en-GB" dirty="0">
                <a:solidFill>
                  <a:srgbClr val="3333CC"/>
                </a:solidFill>
              </a:rPr>
              <a:t> &gt;200 production and as many observation boreholes –  20Mm</a:t>
            </a:r>
            <a:r>
              <a:rPr lang="en-GB" baseline="30000" dirty="0">
                <a:solidFill>
                  <a:srgbClr val="3333CC"/>
                </a:solidFill>
              </a:rPr>
              <a:t>3</a:t>
            </a:r>
            <a:r>
              <a:rPr lang="en-GB" dirty="0">
                <a:solidFill>
                  <a:srgbClr val="3333CC"/>
                </a:solidFill>
              </a:rPr>
              <a:t>/yr</a:t>
            </a:r>
          </a:p>
          <a:p>
            <a:pPr marL="0" indent="0">
              <a:buClr>
                <a:srgbClr val="3333CC"/>
              </a:buClr>
              <a:buFont typeface="Wingdings" panose="05000000000000000000" pitchFamily="2" charset="2"/>
              <a:buChar char="Ø"/>
              <a:defRPr/>
            </a:pPr>
            <a:r>
              <a:rPr lang="en-GB" dirty="0">
                <a:solidFill>
                  <a:srgbClr val="3333CC"/>
                </a:solidFill>
              </a:rPr>
              <a:t>Reverse Osmosis treatment</a:t>
            </a:r>
          </a:p>
          <a:p>
            <a:pPr marL="0" indent="0">
              <a:buClr>
                <a:srgbClr val="3333CC"/>
              </a:buClr>
              <a:buFont typeface="Wingdings" panose="05000000000000000000" pitchFamily="2" charset="2"/>
              <a:buChar char="Ø"/>
              <a:defRPr/>
            </a:pPr>
            <a:r>
              <a:rPr lang="en-GB" dirty="0">
                <a:solidFill>
                  <a:srgbClr val="3333CC"/>
                </a:solidFill>
              </a:rPr>
              <a:t>6 open pit diamond Mine dewatering systems, &gt;100 boreholes produce 3.7 Mm</a:t>
            </a:r>
            <a:r>
              <a:rPr lang="en-GB" baseline="30000" dirty="0">
                <a:solidFill>
                  <a:srgbClr val="3333CC"/>
                </a:solidFill>
              </a:rPr>
              <a:t>3</a:t>
            </a:r>
            <a:r>
              <a:rPr lang="en-GB" dirty="0">
                <a:solidFill>
                  <a:srgbClr val="3333CC"/>
                </a:solidFill>
              </a:rPr>
              <a:t>/yr, 3.4 Mm</a:t>
            </a:r>
            <a:r>
              <a:rPr lang="en-GB" baseline="30000" dirty="0">
                <a:solidFill>
                  <a:srgbClr val="3333CC"/>
                </a:solidFill>
              </a:rPr>
              <a:t>3</a:t>
            </a:r>
            <a:r>
              <a:rPr lang="en-GB" dirty="0">
                <a:solidFill>
                  <a:srgbClr val="3333CC"/>
                </a:solidFill>
              </a:rPr>
              <a:t>/yr sump pumping</a:t>
            </a:r>
          </a:p>
          <a:p>
            <a:pPr marL="0" indent="0">
              <a:buClr>
                <a:srgbClr val="3333CC"/>
              </a:buClr>
              <a:buFont typeface="Wingdings" panose="05000000000000000000" pitchFamily="2" charset="2"/>
              <a:buChar char="Ø"/>
              <a:defRPr/>
            </a:pPr>
            <a:r>
              <a:rPr lang="en-GB" dirty="0">
                <a:solidFill>
                  <a:srgbClr val="3333CC"/>
                </a:solidFill>
              </a:rPr>
              <a:t>&gt;50 angled drain holes passive inflows</a:t>
            </a:r>
          </a:p>
          <a:p>
            <a:pPr marL="0" indent="0">
              <a:buClr>
                <a:srgbClr val="3333CC"/>
              </a:buClr>
              <a:buFont typeface="Wingdings" panose="05000000000000000000" pitchFamily="2" charset="2"/>
              <a:buChar char="Ø"/>
              <a:defRPr/>
            </a:pPr>
            <a:r>
              <a:rPr lang="en-GB" dirty="0">
                <a:solidFill>
                  <a:srgbClr val="3333CC"/>
                </a:solidFill>
              </a:rPr>
              <a:t>Rainfall and Storm – Water Harvesting</a:t>
            </a:r>
          </a:p>
          <a:p>
            <a:pPr marL="0" indent="0">
              <a:buClr>
                <a:srgbClr val="3333CC"/>
              </a:buClr>
              <a:buFont typeface="Wingdings" panose="05000000000000000000" pitchFamily="2" charset="2"/>
              <a:buChar char="Ø"/>
              <a:defRPr/>
            </a:pPr>
            <a:r>
              <a:rPr lang="en-GB" dirty="0">
                <a:solidFill>
                  <a:srgbClr val="3333CC"/>
                </a:solidFill>
              </a:rPr>
              <a:t>Recycled water (slimes)</a:t>
            </a:r>
          </a:p>
          <a:p>
            <a:pPr marL="0" indent="0">
              <a:defRPr/>
            </a:pPr>
            <a:endParaRPr lang="en-GB" dirty="0">
              <a:solidFill>
                <a:srgbClr val="FFFF00"/>
              </a:solidFill>
            </a:endParaRPr>
          </a:p>
          <a:p>
            <a:pPr marL="381000" indent="-381000">
              <a:lnSpc>
                <a:spcPct val="80000"/>
              </a:lnSpc>
              <a:buNone/>
              <a:defRPr/>
            </a:pPr>
            <a:endParaRPr lang="en-US" sz="4000" dirty="0"/>
          </a:p>
        </p:txBody>
      </p:sp>
      <p:sp>
        <p:nvSpPr>
          <p:cNvPr id="6"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86393969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279650" y="1196976"/>
            <a:ext cx="8064500" cy="612775"/>
          </a:xfrm>
          <a:solidFill>
            <a:schemeClr val="bg1"/>
          </a:solidFill>
        </p:spPr>
        <p:txBody>
          <a:bodyPr>
            <a:normAutofit fontScale="90000"/>
          </a:bodyPr>
          <a:lstStyle/>
          <a:p>
            <a:pPr eaLnBrk="1" hangingPunct="1">
              <a:defRPr/>
            </a:pPr>
            <a:r>
              <a:rPr lang="en-US" sz="3200" dirty="0">
                <a:solidFill>
                  <a:srgbClr val="3333CC"/>
                </a:solidFill>
              </a:rPr>
              <a:t>DEBSWANA WATER CONSUMPTION</a:t>
            </a:r>
            <a:r>
              <a:rPr lang="en-US" sz="1600" dirty="0">
                <a:solidFill>
                  <a:srgbClr val="3333CC"/>
                </a:solidFill>
              </a:rPr>
              <a:t/>
            </a:r>
            <a:br>
              <a:rPr lang="en-US" sz="1600" dirty="0">
                <a:solidFill>
                  <a:srgbClr val="3333CC"/>
                </a:solidFill>
              </a:rPr>
            </a:br>
            <a:r>
              <a:rPr lang="en-US" sz="1600" dirty="0">
                <a:solidFill>
                  <a:srgbClr val="3333CC"/>
                </a:solidFill>
              </a:rPr>
              <a:t> </a:t>
            </a:r>
            <a:r>
              <a:rPr lang="en-GB" sz="1600" dirty="0">
                <a:solidFill>
                  <a:srgbClr val="3333CC"/>
                </a:solidFill>
              </a:rPr>
              <a:t> (Mm3/yr)</a:t>
            </a:r>
            <a:endParaRPr lang="en-US" sz="1600" dirty="0">
              <a:solidFill>
                <a:srgbClr val="3333CC"/>
              </a:solidFill>
            </a:endParaRPr>
          </a:p>
        </p:txBody>
      </p:sp>
      <p:graphicFrame>
        <p:nvGraphicFramePr>
          <p:cNvPr id="6" name="Chart 5"/>
          <p:cNvGraphicFramePr>
            <a:graphicFrameLocks/>
          </p:cNvGraphicFramePr>
          <p:nvPr/>
        </p:nvGraphicFramePr>
        <p:xfrm>
          <a:off x="983432" y="980729"/>
          <a:ext cx="9684568" cy="5877271"/>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89738181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hart 9"/>
          <p:cNvPicPr>
            <a:picLocks noChangeArrowheads="1"/>
          </p:cNvPicPr>
          <p:nvPr/>
        </p:nvPicPr>
        <p:blipFill>
          <a:blip r:embed="rId3">
            <a:extLst>
              <a:ext uri="{28A0092B-C50C-407E-A947-70E740481C1C}">
                <a14:useLocalDpi xmlns:a14="http://schemas.microsoft.com/office/drawing/2010/main" val="0"/>
              </a:ext>
            </a:extLst>
          </a:blip>
          <a:srcRect l="-630" t="-786" r="-316" b="-262"/>
          <a:stretch>
            <a:fillRect/>
          </a:stretch>
        </p:blipFill>
        <p:spPr bwMode="auto">
          <a:xfrm>
            <a:off x="2024064" y="1000125"/>
            <a:ext cx="8143875"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3238500" y="1000126"/>
            <a:ext cx="7143750" cy="612775"/>
          </a:xfrm>
          <a:solidFill>
            <a:schemeClr val="bg1"/>
          </a:solidFill>
        </p:spPr>
        <p:txBody>
          <a:bodyPr/>
          <a:lstStyle/>
          <a:p>
            <a:pPr eaLnBrk="1" hangingPunct="1">
              <a:defRPr/>
            </a:pPr>
            <a:r>
              <a:rPr lang="en-US" sz="3000" dirty="0">
                <a:solidFill>
                  <a:srgbClr val="3333CC"/>
                </a:solidFill>
              </a:rPr>
              <a:t>PLANNING FOR THE FUTURE </a:t>
            </a:r>
            <a:r>
              <a:rPr lang="en-GB" sz="3000" dirty="0">
                <a:solidFill>
                  <a:srgbClr val="3333CC"/>
                </a:solidFill>
              </a:rPr>
              <a:t> </a:t>
            </a:r>
            <a:endParaRPr lang="en-US" sz="3000" dirty="0">
              <a:solidFill>
                <a:srgbClr val="3333CC"/>
              </a:solidFill>
            </a:endParaRPr>
          </a:p>
        </p:txBody>
      </p:sp>
      <p:sp>
        <p:nvSpPr>
          <p:cNvPr id="6"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155882751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847851" y="1341439"/>
            <a:ext cx="9358313" cy="612775"/>
          </a:xfrm>
        </p:spPr>
        <p:txBody>
          <a:bodyPr>
            <a:normAutofit fontScale="90000"/>
          </a:bodyPr>
          <a:lstStyle/>
          <a:p>
            <a:pPr eaLnBrk="1" hangingPunct="1">
              <a:defRPr/>
            </a:pPr>
            <a:r>
              <a:rPr lang="en-GB" dirty="0" smtClean="0">
                <a:solidFill>
                  <a:srgbClr val="FFFF00"/>
                </a:solidFill>
              </a:rPr>
              <a:t> </a:t>
            </a:r>
            <a:r>
              <a:rPr lang="en-GB" sz="3000" dirty="0">
                <a:solidFill>
                  <a:srgbClr val="3333CC"/>
                </a:solidFill>
              </a:rPr>
              <a:t>DEBSWANA WATER &amp; RESIDUE STRATEGY</a:t>
            </a:r>
            <a:br>
              <a:rPr lang="en-GB" sz="3000" dirty="0">
                <a:solidFill>
                  <a:srgbClr val="3333CC"/>
                </a:solidFill>
              </a:rPr>
            </a:br>
            <a:r>
              <a:rPr lang="en-GB" sz="3000" dirty="0">
                <a:solidFill>
                  <a:srgbClr val="3333CC"/>
                </a:solidFill>
              </a:rPr>
              <a:t>                               2005-2030</a:t>
            </a:r>
            <a:endParaRPr lang="en-US" sz="3000" dirty="0">
              <a:solidFill>
                <a:srgbClr val="3333CC"/>
              </a:solidFill>
            </a:endParaRPr>
          </a:p>
        </p:txBody>
      </p:sp>
      <p:sp>
        <p:nvSpPr>
          <p:cNvPr id="19459" name="Content Placeholder 5"/>
          <p:cNvSpPr>
            <a:spLocks noGrp="1"/>
          </p:cNvSpPr>
          <p:nvPr>
            <p:ph idx="1"/>
          </p:nvPr>
        </p:nvSpPr>
        <p:spPr>
          <a:xfrm>
            <a:off x="1992313" y="2276476"/>
            <a:ext cx="7772400" cy="3490913"/>
          </a:xfrm>
        </p:spPr>
        <p:txBody>
          <a:bodyPr/>
          <a:lstStyle/>
          <a:p>
            <a:pPr marL="0" indent="0">
              <a:buNone/>
            </a:pPr>
            <a:r>
              <a:rPr lang="en-GB" sz="2400" b="1" u="sng">
                <a:solidFill>
                  <a:srgbClr val="3333CC"/>
                </a:solidFill>
              </a:rPr>
              <a:t>VISION</a:t>
            </a:r>
            <a:endParaRPr lang="en-US" sz="2400" b="1">
              <a:solidFill>
                <a:srgbClr val="3333CC"/>
              </a:solidFill>
            </a:endParaRPr>
          </a:p>
          <a:p>
            <a:pPr marL="0" indent="0">
              <a:buNone/>
            </a:pPr>
            <a:r>
              <a:rPr lang="en-GB" sz="2400">
                <a:solidFill>
                  <a:srgbClr val="3333CC"/>
                </a:solidFill>
              </a:rPr>
              <a:t>   “finished residue product that minimises new water intake, deposited in a safe, environmentally acceptable and cost effective manner”</a:t>
            </a:r>
            <a:endParaRPr lang="en-US" sz="2400">
              <a:solidFill>
                <a:srgbClr val="3333CC"/>
              </a:solidFill>
            </a:endParaRPr>
          </a:p>
          <a:p>
            <a:pPr marL="0" indent="0">
              <a:buNone/>
            </a:pPr>
            <a:r>
              <a:rPr lang="en-GB" sz="2400">
                <a:solidFill>
                  <a:srgbClr val="3333CC"/>
                </a:solidFill>
              </a:rPr>
              <a:t> </a:t>
            </a:r>
            <a:r>
              <a:rPr lang="en-GB" sz="2400" b="1" u="sng">
                <a:solidFill>
                  <a:srgbClr val="3333CC"/>
                </a:solidFill>
              </a:rPr>
              <a:t>MISSION</a:t>
            </a:r>
            <a:endParaRPr lang="en-US" sz="2400">
              <a:solidFill>
                <a:srgbClr val="3333CC"/>
              </a:solidFill>
            </a:endParaRPr>
          </a:p>
          <a:p>
            <a:pPr marL="0" indent="0">
              <a:buNone/>
            </a:pPr>
            <a:r>
              <a:rPr lang="en-GB" sz="2400" b="1">
                <a:solidFill>
                  <a:srgbClr val="3333CC"/>
                </a:solidFill>
              </a:rPr>
              <a:t>    “</a:t>
            </a:r>
            <a:r>
              <a:rPr lang="en-GB" sz="2400">
                <a:solidFill>
                  <a:srgbClr val="3333CC"/>
                </a:solidFill>
              </a:rPr>
              <a:t>To minimise new water intake and impact on the environment for sustainable development”</a:t>
            </a:r>
            <a:endParaRPr lang="en-US" sz="2400">
              <a:solidFill>
                <a:srgbClr val="3333CC"/>
              </a:solidFill>
            </a:endParaRPr>
          </a:p>
          <a:p>
            <a:pPr marL="0" indent="0">
              <a:buNone/>
            </a:pPr>
            <a:endParaRPr lang="en-US" smtClean="0"/>
          </a:p>
          <a:p>
            <a:pPr marL="0" indent="0">
              <a:buNone/>
            </a:pPr>
            <a:endParaRPr lang="en-US" smtClean="0"/>
          </a:p>
        </p:txBody>
      </p:sp>
      <p:sp>
        <p:nvSpPr>
          <p:cNvPr id="6"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162836801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1" y="908051"/>
            <a:ext cx="10475913" cy="612775"/>
          </a:xfrm>
        </p:spPr>
        <p:txBody>
          <a:bodyPr>
            <a:normAutofit fontScale="90000"/>
          </a:bodyPr>
          <a:lstStyle/>
          <a:p>
            <a:pPr eaLnBrk="1" hangingPunct="1">
              <a:defRPr/>
            </a:pPr>
            <a:r>
              <a:rPr lang="en-GB" dirty="0" smtClean="0">
                <a:solidFill>
                  <a:srgbClr val="FFFF00"/>
                </a:solidFill>
              </a:rPr>
              <a:t> </a:t>
            </a:r>
            <a:r>
              <a:rPr lang="en-GB" sz="3000" dirty="0">
                <a:solidFill>
                  <a:srgbClr val="3333CC"/>
                </a:solidFill>
              </a:rPr>
              <a:t>DEBSWANA WATER POLICY 2011- OBJECTIVES</a:t>
            </a:r>
            <a:endParaRPr lang="en-US" sz="3000" dirty="0">
              <a:solidFill>
                <a:srgbClr val="3333CC"/>
              </a:solidFill>
            </a:endParaRPr>
          </a:p>
        </p:txBody>
      </p:sp>
      <p:sp>
        <p:nvSpPr>
          <p:cNvPr id="32771" name="Content Placeholder 5"/>
          <p:cNvSpPr>
            <a:spLocks noGrp="1"/>
          </p:cNvSpPr>
          <p:nvPr>
            <p:ph idx="1"/>
          </p:nvPr>
        </p:nvSpPr>
        <p:spPr>
          <a:xfrm>
            <a:off x="1992313" y="1484314"/>
            <a:ext cx="7772400" cy="5362575"/>
          </a:xfrm>
        </p:spPr>
        <p:txBody>
          <a:bodyPr/>
          <a:lstStyle/>
          <a:p>
            <a:pPr marL="0" indent="0">
              <a:buNone/>
              <a:defRPr/>
            </a:pPr>
            <a:endParaRPr lang="en-ZA" dirty="0" smtClean="0"/>
          </a:p>
          <a:p>
            <a:pPr marL="0" indent="0">
              <a:buClr>
                <a:srgbClr val="3333CC"/>
              </a:buClr>
              <a:buFont typeface="Wingdings" panose="05000000000000000000" pitchFamily="2" charset="2"/>
              <a:buChar char="Ø"/>
              <a:defRPr/>
            </a:pPr>
            <a:r>
              <a:rPr lang="en-ZA" sz="2400" dirty="0">
                <a:solidFill>
                  <a:srgbClr val="3333CC"/>
                </a:solidFill>
              </a:rPr>
              <a:t>To achieve an overall reduction in raw (new) water</a:t>
            </a:r>
          </a:p>
          <a:p>
            <a:pPr marL="0" indent="0">
              <a:buClr>
                <a:srgbClr val="3333CC"/>
              </a:buClr>
              <a:buNone/>
              <a:defRPr/>
            </a:pPr>
            <a:r>
              <a:rPr lang="en-ZA" sz="2400" dirty="0">
                <a:solidFill>
                  <a:srgbClr val="3333CC"/>
                </a:solidFill>
              </a:rPr>
              <a:t>    use per cubic meter of ore processed.</a:t>
            </a:r>
            <a:endParaRPr lang="en-GB" sz="2400" b="1" dirty="0">
              <a:solidFill>
                <a:srgbClr val="3333CC"/>
              </a:solidFill>
            </a:endParaRPr>
          </a:p>
          <a:p>
            <a:pPr>
              <a:buClr>
                <a:srgbClr val="3333CC"/>
              </a:buClr>
              <a:buFont typeface="Wingdings" panose="05000000000000000000" pitchFamily="2" charset="2"/>
              <a:buChar char="Ø"/>
              <a:defRPr/>
            </a:pPr>
            <a:r>
              <a:rPr lang="en-ZA" sz="2400" dirty="0">
                <a:solidFill>
                  <a:srgbClr val="3333CC"/>
                </a:solidFill>
              </a:rPr>
              <a:t>To continually improve water management at all Group operations in line with </a:t>
            </a:r>
            <a:r>
              <a:rPr lang="en-ZA" sz="2400" dirty="0" err="1">
                <a:solidFill>
                  <a:srgbClr val="3333CC"/>
                </a:solidFill>
              </a:rPr>
              <a:t>Debswana’s</a:t>
            </a:r>
            <a:r>
              <a:rPr lang="en-ZA" sz="2400" dirty="0">
                <a:solidFill>
                  <a:srgbClr val="3333CC"/>
                </a:solidFill>
              </a:rPr>
              <a:t> Water and Residue strategy, international benchmarks and best practices.</a:t>
            </a:r>
            <a:endParaRPr lang="en-GB" sz="2400" b="1" dirty="0">
              <a:solidFill>
                <a:srgbClr val="3333CC"/>
              </a:solidFill>
            </a:endParaRPr>
          </a:p>
          <a:p>
            <a:pPr>
              <a:buClr>
                <a:srgbClr val="3333CC"/>
              </a:buClr>
              <a:buFont typeface="Wingdings" panose="05000000000000000000" pitchFamily="2" charset="2"/>
              <a:buChar char="Ø"/>
              <a:defRPr/>
            </a:pPr>
            <a:r>
              <a:rPr lang="en-ZA" sz="2400" dirty="0">
                <a:solidFill>
                  <a:srgbClr val="3333CC"/>
                </a:solidFill>
              </a:rPr>
              <a:t>To promote water conservation, demand management, water use efficiency and rationalisation of water use.</a:t>
            </a:r>
            <a:endParaRPr lang="en-GB" sz="2400" b="1" dirty="0">
              <a:solidFill>
                <a:srgbClr val="3333CC"/>
              </a:solidFill>
            </a:endParaRPr>
          </a:p>
          <a:p>
            <a:pPr>
              <a:buClr>
                <a:srgbClr val="3333CC"/>
              </a:buClr>
              <a:buFont typeface="Wingdings" panose="05000000000000000000" pitchFamily="2" charset="2"/>
              <a:buChar char="Ø"/>
              <a:defRPr/>
            </a:pPr>
            <a:r>
              <a:rPr lang="en-GB" sz="2400" dirty="0">
                <a:solidFill>
                  <a:srgbClr val="3333CC"/>
                </a:solidFill>
              </a:rPr>
              <a:t>Minimise environmental impact from the Company’s water consumption in line with its SHE Policy</a:t>
            </a:r>
            <a:r>
              <a:rPr lang="en-GB" dirty="0" smtClean="0">
                <a:solidFill>
                  <a:srgbClr val="3333CC"/>
                </a:solidFill>
              </a:rPr>
              <a:t>.</a:t>
            </a:r>
          </a:p>
          <a:p>
            <a:pPr marL="0" indent="0">
              <a:buNone/>
              <a:defRPr/>
            </a:pPr>
            <a:endParaRPr lang="en-US" dirty="0" smtClean="0"/>
          </a:p>
          <a:p>
            <a:pPr marL="0" indent="0">
              <a:buNone/>
              <a:defRPr/>
            </a:pPr>
            <a:endParaRPr lang="en-US" dirty="0" smtClean="0"/>
          </a:p>
        </p:txBody>
      </p:sp>
      <p:sp>
        <p:nvSpPr>
          <p:cNvPr id="6"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348371216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47850" y="1341438"/>
            <a:ext cx="8459788" cy="5694362"/>
          </a:xfrm>
          <a:ln w="12700">
            <a:solidFill>
              <a:schemeClr val="bg1"/>
            </a:solidFill>
          </a:ln>
        </p:spPr>
        <p:txBody>
          <a:bodyPr/>
          <a:lstStyle/>
          <a:p>
            <a:pPr eaLnBrk="1" hangingPunct="1">
              <a:defRPr/>
            </a:pPr>
            <a:r>
              <a:rPr lang="en-GB" sz="4000" dirty="0">
                <a:solidFill>
                  <a:srgbClr val="3333CC"/>
                </a:solidFill>
              </a:rPr>
              <a:t>WATER RESOURCES MANAGEMENT </a:t>
            </a:r>
            <a:br>
              <a:rPr lang="en-GB" sz="4000" dirty="0">
                <a:solidFill>
                  <a:srgbClr val="3333CC"/>
                </a:solidFill>
              </a:rPr>
            </a:br>
            <a:r>
              <a:rPr lang="en-GB" sz="4000" dirty="0">
                <a:solidFill>
                  <a:srgbClr val="3333CC"/>
                </a:solidFill>
              </a:rPr>
              <a:t>AT </a:t>
            </a:r>
            <a:br>
              <a:rPr lang="en-GB" sz="4000" dirty="0">
                <a:solidFill>
                  <a:srgbClr val="3333CC"/>
                </a:solidFill>
              </a:rPr>
            </a:br>
            <a:r>
              <a:rPr lang="en-GB" sz="4000" dirty="0">
                <a:solidFill>
                  <a:srgbClr val="3333CC"/>
                </a:solidFill>
              </a:rPr>
              <a:t>DEBSWANA DIAMOND COMPANY </a:t>
            </a:r>
            <a:br>
              <a:rPr lang="en-GB" sz="4000" dirty="0">
                <a:solidFill>
                  <a:srgbClr val="3333CC"/>
                </a:solidFill>
              </a:rPr>
            </a:br>
            <a:r>
              <a:rPr lang="en-GB" sz="4000" dirty="0">
                <a:solidFill>
                  <a:srgbClr val="3333CC"/>
                </a:solidFill>
              </a:rPr>
              <a:t/>
            </a:r>
            <a:br>
              <a:rPr lang="en-GB" sz="4000" dirty="0">
                <a:solidFill>
                  <a:srgbClr val="3333CC"/>
                </a:solidFill>
              </a:rPr>
            </a:br>
            <a:r>
              <a:rPr lang="en-GB" sz="4000" dirty="0">
                <a:solidFill>
                  <a:srgbClr val="3333CC"/>
                </a:solidFill>
              </a:rPr>
              <a:t>“</a:t>
            </a:r>
            <a:r>
              <a:rPr lang="en-GB" sz="2800" i="1" dirty="0">
                <a:solidFill>
                  <a:srgbClr val="3333CC"/>
                </a:solidFill>
              </a:rPr>
              <a:t>Water Use in The Mining Sector</a:t>
            </a:r>
            <a:r>
              <a:rPr lang="en-GB" sz="4000" i="1" dirty="0">
                <a:solidFill>
                  <a:srgbClr val="3333CC"/>
                </a:solidFill>
              </a:rPr>
              <a:t>”</a:t>
            </a:r>
            <a:r>
              <a:rPr lang="en-US" sz="2800" i="1" dirty="0">
                <a:solidFill>
                  <a:schemeClr val="bg1"/>
                </a:solidFill>
              </a:rPr>
              <a:t/>
            </a:r>
            <a:br>
              <a:rPr lang="en-US" sz="2800" i="1" dirty="0">
                <a:solidFill>
                  <a:schemeClr val="bg1"/>
                </a:solidFill>
              </a:rPr>
            </a:br>
            <a:r>
              <a:rPr lang="en-GB" sz="2800" i="1" dirty="0">
                <a:solidFill>
                  <a:schemeClr val="bg1"/>
                </a:solidFill>
              </a:rPr>
              <a:t/>
            </a:r>
            <a:br>
              <a:rPr lang="en-GB" sz="2800" i="1" dirty="0">
                <a:solidFill>
                  <a:schemeClr val="bg1"/>
                </a:solidFill>
              </a:rPr>
            </a:br>
            <a:r>
              <a:rPr lang="en-GB" sz="2800" i="1" dirty="0">
                <a:solidFill>
                  <a:schemeClr val="bg1"/>
                </a:solidFill>
              </a:rPr>
              <a:t>        </a:t>
            </a:r>
            <a:r>
              <a:rPr lang="en-GB" sz="2000" dirty="0"/>
              <a:t>Mike Brook</a:t>
            </a:r>
            <a:r>
              <a:rPr lang="en-US" sz="1600" dirty="0"/>
              <a:t/>
            </a:r>
            <a:br>
              <a:rPr lang="en-US" sz="1600" dirty="0"/>
            </a:br>
            <a:r>
              <a:rPr lang="en-US" sz="1600" dirty="0"/>
              <a:t>				   </a:t>
            </a:r>
            <a:r>
              <a:rPr lang="en-GB" sz="1600" i="1" dirty="0"/>
              <a:t>Hydrogeology Manager, Debswana, 					</a:t>
            </a:r>
            <a:r>
              <a:rPr lang="en-GB" sz="1600" i="1" dirty="0" err="1"/>
              <a:t>P.O.Box</a:t>
            </a:r>
            <a:r>
              <a:rPr lang="en-GB" sz="1600" i="1" dirty="0"/>
              <a:t> 329, Gaborone, Botswana</a:t>
            </a:r>
            <a:r>
              <a:rPr lang="en-US" sz="1600" i="1" dirty="0"/>
              <a:t/>
            </a:r>
            <a:br>
              <a:rPr lang="en-US" sz="1600" i="1" dirty="0"/>
            </a:br>
            <a:r>
              <a:rPr lang="en-US" sz="1600" i="1" dirty="0"/>
              <a:t>				</a:t>
            </a:r>
            <a:r>
              <a:rPr lang="en-GB" sz="1600" i="1" dirty="0"/>
              <a:t>E-mail  Mbrook@debswana.bw</a:t>
            </a:r>
            <a:r>
              <a:rPr lang="en-US" sz="1600" dirty="0">
                <a:solidFill>
                  <a:srgbClr val="FFFF00"/>
                </a:solidFill>
              </a:rPr>
              <a:t/>
            </a:r>
            <a:br>
              <a:rPr lang="en-US" sz="1600" dirty="0">
                <a:solidFill>
                  <a:srgbClr val="FFFF00"/>
                </a:solidFill>
              </a:rPr>
            </a:br>
            <a:r>
              <a:rPr lang="en-GB" sz="2400" dirty="0">
                <a:solidFill>
                  <a:schemeClr val="hlink"/>
                </a:solidFill>
              </a:rPr>
              <a:t/>
            </a:r>
            <a:br>
              <a:rPr lang="en-GB" sz="2400" dirty="0">
                <a:solidFill>
                  <a:schemeClr val="hlink"/>
                </a:solidFill>
              </a:rPr>
            </a:br>
            <a:endParaRPr lang="en-GB" sz="2400" dirty="0">
              <a:solidFill>
                <a:schemeClr val="hlink"/>
              </a:solidFill>
            </a:endParaRPr>
          </a:p>
        </p:txBody>
      </p:sp>
      <p:sp>
        <p:nvSpPr>
          <p:cNvPr id="3075" name="Footer Placeholder 2"/>
          <p:cNvSpPr>
            <a:spLocks noGrp="1"/>
          </p:cNvSpPr>
          <p:nvPr>
            <p:ph type="ftr" sz="quarter" idx="4294967295"/>
          </p:nvPr>
        </p:nvSpPr>
        <p:spPr>
          <a:xfrm>
            <a:off x="4310064" y="6550026"/>
            <a:ext cx="5945187" cy="307975"/>
          </a:xfrm>
          <a:prstGeom prst="rect">
            <a:avLst/>
          </a:prstGeom>
        </p:spPr>
        <p:txBody>
          <a:bodyPr/>
          <a:lstStyle/>
          <a:p>
            <a:pPr>
              <a:defRPr/>
            </a:pPr>
            <a:r>
              <a:rPr lang="en-US" sz="1000" dirty="0">
                <a:latin typeface="Arial" charset="0"/>
              </a:rPr>
              <a:t>WATER PITSO </a:t>
            </a:r>
            <a:r>
              <a:rPr lang="en-US" sz="1000" dirty="0">
                <a:latin typeface="Arial" charset="0"/>
              </a:rPr>
              <a:t> </a:t>
            </a:r>
            <a:r>
              <a:rPr lang="en-US" sz="1000" dirty="0" err="1">
                <a:latin typeface="Arial" charset="0"/>
              </a:rPr>
              <a:t>Selebi</a:t>
            </a:r>
            <a:r>
              <a:rPr lang="en-US" sz="1000" dirty="0">
                <a:latin typeface="Arial" charset="0"/>
              </a:rPr>
              <a:t> </a:t>
            </a:r>
            <a:r>
              <a:rPr lang="en-US" sz="1000" dirty="0">
                <a:latin typeface="Arial" charset="0"/>
              </a:rPr>
              <a:t>- </a:t>
            </a:r>
            <a:r>
              <a:rPr lang="en-US" sz="1000" dirty="0" err="1">
                <a:latin typeface="Arial" charset="0"/>
              </a:rPr>
              <a:t>Phikwe</a:t>
            </a:r>
            <a:r>
              <a:rPr lang="en-US" sz="1000" dirty="0">
                <a:latin typeface="Arial" charset="0"/>
              </a:rPr>
              <a:t>, 9</a:t>
            </a:r>
            <a:r>
              <a:rPr lang="en-US" sz="1000" baseline="30000" dirty="0">
                <a:latin typeface="Arial" charset="0"/>
              </a:rPr>
              <a:t>th</a:t>
            </a:r>
            <a:r>
              <a:rPr lang="en-US" sz="1000" dirty="0">
                <a:latin typeface="Arial" charset="0"/>
              </a:rPr>
              <a:t> June, 2011</a:t>
            </a:r>
            <a:endParaRPr lang="en-GB" sz="1000" dirty="0">
              <a:latin typeface="Arial" charset="0"/>
            </a:endParaRPr>
          </a:p>
        </p:txBody>
      </p:sp>
    </p:spTree>
    <p:extLst>
      <p:ext uri="{BB962C8B-B14F-4D97-AF65-F5344CB8AC3E}">
        <p14:creationId xmlns:p14="http://schemas.microsoft.com/office/powerpoint/2010/main" val="64030441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4825" y="981075"/>
            <a:ext cx="4249738" cy="522288"/>
          </a:xfrm>
          <a:prstGeom prst="rect">
            <a:avLst/>
          </a:prstGeom>
          <a:noFill/>
        </p:spPr>
        <p:txBody>
          <a:bodyPr>
            <a:spAutoFit/>
          </a:bodyPr>
          <a:lstStyle/>
          <a:p>
            <a:pPr>
              <a:defRPr/>
            </a:pPr>
            <a:r>
              <a:rPr lang="en-GB" sz="2800" b="1" dirty="0">
                <a:solidFill>
                  <a:schemeClr val="accent1">
                    <a:lumMod val="60000"/>
                    <a:lumOff val="40000"/>
                  </a:schemeClr>
                </a:solidFill>
                <a:latin typeface="Arial" charset="0"/>
              </a:rPr>
              <a:t>IMPACTS ON OTHERS</a:t>
            </a:r>
          </a:p>
        </p:txBody>
      </p:sp>
      <p:sp>
        <p:nvSpPr>
          <p:cNvPr id="3" name="TextBox 2"/>
          <p:cNvSpPr txBox="1"/>
          <p:nvPr/>
        </p:nvSpPr>
        <p:spPr>
          <a:xfrm>
            <a:off x="1703389" y="1844675"/>
            <a:ext cx="4321175" cy="5632450"/>
          </a:xfrm>
          <a:prstGeom prst="rect">
            <a:avLst/>
          </a:prstGeom>
          <a:noFill/>
        </p:spPr>
        <p:txBody>
          <a:bodyPr>
            <a:spAutoFit/>
          </a:bodyPr>
          <a:lstStyle/>
          <a:p>
            <a:pPr algn="l">
              <a:buClr>
                <a:srgbClr val="FF0000"/>
              </a:buClr>
              <a:buFont typeface="Wingdings" pitchFamily="2" charset="2"/>
              <a:buChar char="q"/>
              <a:defRPr/>
            </a:pPr>
            <a:r>
              <a:rPr lang="en-GB" b="1" dirty="0">
                <a:solidFill>
                  <a:schemeClr val="accent1">
                    <a:lumMod val="60000"/>
                    <a:lumOff val="40000"/>
                  </a:schemeClr>
                </a:solidFill>
                <a:latin typeface="Arial" charset="0"/>
              </a:rPr>
              <a:t>All Debswana well field abstractions have approved water rights for abstraction granted by the Botswana water apportionment Board.</a:t>
            </a:r>
          </a:p>
          <a:p>
            <a:pPr algn="l">
              <a:buClr>
                <a:srgbClr val="FF0000"/>
              </a:buClr>
              <a:defRPr/>
            </a:pPr>
            <a:endParaRPr lang="en-GB" b="1" dirty="0">
              <a:solidFill>
                <a:schemeClr val="accent1">
                  <a:lumMod val="60000"/>
                  <a:lumOff val="40000"/>
                </a:schemeClr>
              </a:solidFill>
              <a:latin typeface="Arial" charset="0"/>
            </a:endParaRPr>
          </a:p>
          <a:p>
            <a:pPr algn="l">
              <a:buClr>
                <a:srgbClr val="FF0000"/>
              </a:buClr>
              <a:buFont typeface="Wingdings" pitchFamily="2" charset="2"/>
              <a:buChar char="q"/>
              <a:defRPr/>
            </a:pPr>
            <a:endParaRPr lang="en-GB" b="1" dirty="0">
              <a:solidFill>
                <a:schemeClr val="accent1">
                  <a:lumMod val="60000"/>
                  <a:lumOff val="40000"/>
                </a:schemeClr>
              </a:solidFill>
              <a:latin typeface="Arial" charset="0"/>
            </a:endParaRPr>
          </a:p>
          <a:p>
            <a:pPr algn="l">
              <a:buClr>
                <a:srgbClr val="FF0000"/>
              </a:buClr>
              <a:buFont typeface="Wingdings" pitchFamily="2" charset="2"/>
              <a:buChar char="q"/>
              <a:defRPr/>
            </a:pPr>
            <a:r>
              <a:rPr lang="en-GB" b="1" dirty="0">
                <a:solidFill>
                  <a:schemeClr val="accent1">
                    <a:lumMod val="60000"/>
                    <a:lumOff val="40000"/>
                  </a:schemeClr>
                </a:solidFill>
                <a:latin typeface="Arial" charset="0"/>
              </a:rPr>
              <a:t>All water rights are linked to compensation agreements with other private users in the general areas</a:t>
            </a:r>
          </a:p>
          <a:p>
            <a:pPr algn="l">
              <a:buClr>
                <a:srgbClr val="FF0000"/>
              </a:buClr>
              <a:defRPr/>
            </a:pPr>
            <a:endParaRPr lang="en-GB" b="1" dirty="0">
              <a:solidFill>
                <a:schemeClr val="accent1">
                  <a:lumMod val="60000"/>
                  <a:lumOff val="40000"/>
                </a:schemeClr>
              </a:solidFill>
              <a:latin typeface="Arial" charset="0"/>
            </a:endParaRPr>
          </a:p>
          <a:p>
            <a:pPr algn="l">
              <a:buClr>
                <a:srgbClr val="FF0000"/>
              </a:buClr>
              <a:buFont typeface="Wingdings" pitchFamily="2" charset="2"/>
              <a:buChar char="q"/>
              <a:defRPr/>
            </a:pPr>
            <a:endParaRPr lang="en-GB" b="1" dirty="0">
              <a:solidFill>
                <a:schemeClr val="accent1">
                  <a:lumMod val="60000"/>
                  <a:lumOff val="40000"/>
                </a:schemeClr>
              </a:solidFill>
              <a:latin typeface="Arial" charset="0"/>
            </a:endParaRPr>
          </a:p>
          <a:p>
            <a:pPr algn="l">
              <a:buClr>
                <a:srgbClr val="FF0000"/>
              </a:buClr>
              <a:buFont typeface="Wingdings" pitchFamily="2" charset="2"/>
              <a:buChar char="q"/>
              <a:defRPr/>
            </a:pPr>
            <a:r>
              <a:rPr lang="en-GB" b="1" dirty="0">
                <a:solidFill>
                  <a:schemeClr val="accent1">
                    <a:lumMod val="60000"/>
                    <a:lumOff val="40000"/>
                  </a:schemeClr>
                </a:solidFill>
                <a:latin typeface="Arial" charset="0"/>
              </a:rPr>
              <a:t>Debswana adheres 100% to these agreements – there has been very little impact to other users over the last 30 years of abstraction</a:t>
            </a:r>
          </a:p>
          <a:p>
            <a:pPr>
              <a:buClr>
                <a:srgbClr val="FF0000"/>
              </a:buClr>
              <a:defRPr/>
            </a:pPr>
            <a:endParaRPr lang="en-GB" b="1" dirty="0">
              <a:solidFill>
                <a:schemeClr val="accent1">
                  <a:lumMod val="60000"/>
                  <a:lumOff val="40000"/>
                </a:schemeClr>
              </a:solidFill>
              <a:latin typeface="Arial" charset="0"/>
            </a:endParaRPr>
          </a:p>
          <a:p>
            <a:pPr>
              <a:buClr>
                <a:srgbClr val="FF0000"/>
              </a:buClr>
              <a:defRPr/>
            </a:pPr>
            <a:endParaRPr lang="en-GB" b="1" dirty="0">
              <a:solidFill>
                <a:schemeClr val="accent1">
                  <a:lumMod val="60000"/>
                  <a:lumOff val="40000"/>
                </a:schemeClr>
              </a:solidFill>
              <a:latin typeface="Arial" charset="0"/>
              <a:cs typeface="Arial" pitchFamily="34" charset="0"/>
            </a:endParaRPr>
          </a:p>
          <a:p>
            <a:pPr>
              <a:buClr>
                <a:srgbClr val="FF0000"/>
              </a:buClr>
              <a:buFont typeface="Wingdings" pitchFamily="2" charset="2"/>
              <a:buChar char="q"/>
              <a:defRPr/>
            </a:pPr>
            <a:endParaRPr lang="en-GB" b="1" dirty="0">
              <a:solidFill>
                <a:schemeClr val="accent1">
                  <a:lumMod val="60000"/>
                  <a:lumOff val="40000"/>
                </a:schemeClr>
              </a:solidFill>
              <a:latin typeface="Arial" charset="0"/>
            </a:endParaRPr>
          </a:p>
          <a:p>
            <a:pPr>
              <a:buClr>
                <a:srgbClr val="FF0000"/>
              </a:buClr>
              <a:defRPr/>
            </a:pPr>
            <a:endParaRPr lang="en-GB" dirty="0">
              <a:solidFill>
                <a:schemeClr val="accent1">
                  <a:lumMod val="60000"/>
                  <a:lumOff val="40000"/>
                </a:schemeClr>
              </a:solidFill>
              <a:latin typeface="Arial" charset="0"/>
            </a:endParaRPr>
          </a:p>
        </p:txBody>
      </p:sp>
      <p:pic>
        <p:nvPicPr>
          <p:cNvPr id="21508" name="Picture 2" descr="C:\temp2\Transfer\Backup_of_3d cone of depression.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1376" y="1916114"/>
            <a:ext cx="4240213"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281800329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981075"/>
            <a:ext cx="9324975" cy="954088"/>
          </a:xfrm>
          <a:prstGeom prst="rect">
            <a:avLst/>
          </a:prstGeom>
          <a:noFill/>
        </p:spPr>
        <p:txBody>
          <a:bodyPr>
            <a:spAutoFit/>
          </a:bodyPr>
          <a:lstStyle/>
          <a:p>
            <a:pPr>
              <a:defRPr/>
            </a:pPr>
            <a:r>
              <a:rPr lang="en-GB" sz="2800" b="1" dirty="0">
                <a:solidFill>
                  <a:schemeClr val="accent1">
                    <a:lumMod val="60000"/>
                    <a:lumOff val="40000"/>
                  </a:schemeClr>
                </a:solidFill>
                <a:latin typeface="Arial" charset="0"/>
              </a:rPr>
              <a:t> MITIGATION AGAINST IMPACTS ON</a:t>
            </a:r>
          </a:p>
          <a:p>
            <a:pPr>
              <a:defRPr/>
            </a:pPr>
            <a:r>
              <a:rPr lang="en-GB" sz="2800" b="1" dirty="0">
                <a:solidFill>
                  <a:schemeClr val="accent1">
                    <a:lumMod val="60000"/>
                    <a:lumOff val="40000"/>
                  </a:schemeClr>
                </a:solidFill>
                <a:latin typeface="Arial" charset="0"/>
              </a:rPr>
              <a:t> WATER RESOURCES</a:t>
            </a:r>
          </a:p>
        </p:txBody>
      </p:sp>
      <p:sp>
        <p:nvSpPr>
          <p:cNvPr id="3" name="TextBox 2"/>
          <p:cNvSpPr txBox="1"/>
          <p:nvPr/>
        </p:nvSpPr>
        <p:spPr>
          <a:xfrm>
            <a:off x="1703389" y="1989139"/>
            <a:ext cx="8713787" cy="5570537"/>
          </a:xfrm>
          <a:prstGeom prst="rect">
            <a:avLst/>
          </a:prstGeom>
          <a:noFill/>
        </p:spPr>
        <p:txBody>
          <a:bodyPr>
            <a:spAutoFit/>
          </a:bodyPr>
          <a:lstStyle/>
          <a:p>
            <a:pPr>
              <a:buClr>
                <a:srgbClr val="FF0000"/>
              </a:buClr>
              <a:buFont typeface="Wingdings" pitchFamily="2" charset="2"/>
              <a:buChar char="q"/>
              <a:defRPr/>
            </a:pPr>
            <a:r>
              <a:rPr lang="en-GB" b="1" dirty="0">
                <a:solidFill>
                  <a:schemeClr val="accent1">
                    <a:lumMod val="60000"/>
                    <a:lumOff val="40000"/>
                  </a:schemeClr>
                </a:solidFill>
                <a:latin typeface="Arial" charset="0"/>
              </a:rPr>
              <a:t> DEVELOPOMENT OF ALTERNATIVE – NON –CONVENTIONAL WATER RESOURCES e.g. 2009 RAINFALL – STORMWATER HARVESTING DAM AT ORAPA  - cited as excellent example of rainfall harvesting in National scoping report  for UNDP – GOB   IWRMP, </a:t>
            </a:r>
          </a:p>
          <a:p>
            <a:pPr>
              <a:buClr>
                <a:srgbClr val="FF0000"/>
              </a:buClr>
              <a:defRPr/>
            </a:pPr>
            <a:r>
              <a:rPr lang="en-GB" b="1" dirty="0">
                <a:solidFill>
                  <a:schemeClr val="accent1">
                    <a:lumMod val="60000"/>
                    <a:lumOff val="40000"/>
                  </a:schemeClr>
                </a:solidFill>
                <a:latin typeface="Arial" charset="0"/>
              </a:rPr>
              <a:t>AS follows:</a:t>
            </a:r>
          </a:p>
          <a:p>
            <a:pPr algn="l">
              <a:buClr>
                <a:srgbClr val="FF0000"/>
              </a:buClr>
              <a:defRPr/>
            </a:pPr>
            <a:endParaRPr lang="en-GB" b="1" dirty="0">
              <a:solidFill>
                <a:schemeClr val="accent1">
                  <a:lumMod val="60000"/>
                  <a:lumOff val="40000"/>
                </a:schemeClr>
              </a:solidFill>
              <a:latin typeface="Arial" charset="0"/>
            </a:endParaRPr>
          </a:p>
          <a:p>
            <a:pPr algn="l">
              <a:buClr>
                <a:srgbClr val="FF0000"/>
              </a:buClr>
              <a:defRPr/>
            </a:pPr>
            <a:r>
              <a:rPr lang="en-GB" sz="1600" b="1" i="1" dirty="0">
                <a:solidFill>
                  <a:schemeClr val="accent1">
                    <a:lumMod val="60000"/>
                    <a:lumOff val="40000"/>
                  </a:schemeClr>
                </a:solidFill>
                <a:cs typeface="Arial" pitchFamily="34" charset="0"/>
              </a:rPr>
              <a:t>“In 2009, Orapa and Letlhakane Mines commissioned</a:t>
            </a:r>
          </a:p>
          <a:p>
            <a:pPr algn="l">
              <a:buClr>
                <a:srgbClr val="FF0000"/>
              </a:buClr>
              <a:defRPr/>
            </a:pPr>
            <a:r>
              <a:rPr lang="en-GB" sz="1600" b="1" i="1" dirty="0">
                <a:solidFill>
                  <a:schemeClr val="accent1">
                    <a:lumMod val="60000"/>
                    <a:lumOff val="40000"/>
                  </a:schemeClr>
                </a:solidFill>
                <a:cs typeface="Arial" pitchFamily="34" charset="0"/>
              </a:rPr>
              <a:t> the construction of a million cubic metre storm water</a:t>
            </a:r>
          </a:p>
          <a:p>
            <a:pPr algn="l">
              <a:buClr>
                <a:srgbClr val="FF0000"/>
              </a:buClr>
              <a:defRPr/>
            </a:pPr>
            <a:r>
              <a:rPr lang="en-GB" sz="1600" b="1" i="1" dirty="0">
                <a:solidFill>
                  <a:schemeClr val="accent1">
                    <a:lumMod val="60000"/>
                    <a:lumOff val="40000"/>
                  </a:schemeClr>
                </a:solidFill>
                <a:cs typeface="Arial" pitchFamily="34" charset="0"/>
              </a:rPr>
              <a:t> dam whose primary objective is to harvest rainwater.</a:t>
            </a:r>
          </a:p>
          <a:p>
            <a:pPr algn="l">
              <a:buClr>
                <a:srgbClr val="FF0000"/>
              </a:buClr>
              <a:defRPr/>
            </a:pPr>
            <a:r>
              <a:rPr lang="en-GB" sz="1600" b="1" i="1" dirty="0">
                <a:solidFill>
                  <a:schemeClr val="accent1">
                    <a:lumMod val="60000"/>
                    <a:lumOff val="40000"/>
                  </a:schemeClr>
                </a:solidFill>
                <a:cs typeface="Arial" pitchFamily="34" charset="0"/>
              </a:rPr>
              <a:t> Much of Orapa's surface area is paved, and because</a:t>
            </a:r>
          </a:p>
          <a:p>
            <a:pPr algn="l">
              <a:buClr>
                <a:srgbClr val="FF0000"/>
              </a:buClr>
              <a:defRPr/>
            </a:pPr>
            <a:r>
              <a:rPr lang="en-GB" sz="1600" b="1" i="1" dirty="0">
                <a:solidFill>
                  <a:schemeClr val="accent1">
                    <a:lumMod val="60000"/>
                    <a:lumOff val="40000"/>
                  </a:schemeClr>
                </a:solidFill>
                <a:cs typeface="Arial" pitchFamily="34" charset="0"/>
              </a:rPr>
              <a:t> the water is being collected from running water and</a:t>
            </a:r>
          </a:p>
          <a:p>
            <a:pPr algn="l">
              <a:buClr>
                <a:srgbClr val="FF0000"/>
              </a:buClr>
              <a:defRPr/>
            </a:pPr>
            <a:r>
              <a:rPr lang="en-GB" sz="1600" b="1" i="1" dirty="0">
                <a:solidFill>
                  <a:schemeClr val="accent1">
                    <a:lumMod val="60000"/>
                    <a:lumOff val="40000"/>
                  </a:schemeClr>
                </a:solidFill>
                <a:cs typeface="Arial" pitchFamily="34" charset="0"/>
              </a:rPr>
              <a:t> rooftops, it is an advantage to the project. </a:t>
            </a:r>
          </a:p>
          <a:p>
            <a:pPr algn="l">
              <a:buClr>
                <a:srgbClr val="FF0000"/>
              </a:buClr>
              <a:defRPr/>
            </a:pPr>
            <a:r>
              <a:rPr lang="en-GB" sz="1600" b="1" i="1" dirty="0">
                <a:solidFill>
                  <a:schemeClr val="accent1">
                    <a:lumMod val="60000"/>
                    <a:lumOff val="40000"/>
                  </a:schemeClr>
                </a:solidFill>
                <a:cs typeface="Arial" pitchFamily="34" charset="0"/>
              </a:rPr>
              <a:t>The project has the potential to recover the total project </a:t>
            </a:r>
          </a:p>
          <a:p>
            <a:pPr algn="l">
              <a:buClr>
                <a:srgbClr val="FF0000"/>
              </a:buClr>
              <a:defRPr/>
            </a:pPr>
            <a:r>
              <a:rPr lang="en-GB" sz="1600" b="1" i="1" dirty="0">
                <a:solidFill>
                  <a:schemeClr val="accent1">
                    <a:lumMod val="60000"/>
                    <a:lumOff val="40000"/>
                  </a:schemeClr>
                </a:solidFill>
                <a:cs typeface="Arial" pitchFamily="34" charset="0"/>
              </a:rPr>
              <a:t>cost in about two years. The project cost is P58 million. </a:t>
            </a:r>
          </a:p>
          <a:p>
            <a:pPr algn="l">
              <a:buClr>
                <a:srgbClr val="FF0000"/>
              </a:buClr>
              <a:defRPr/>
            </a:pPr>
            <a:r>
              <a:rPr lang="en-GB" sz="1600" b="1" i="1" dirty="0">
                <a:solidFill>
                  <a:schemeClr val="accent1">
                    <a:lumMod val="60000"/>
                    <a:lumOff val="40000"/>
                  </a:schemeClr>
                </a:solidFill>
                <a:cs typeface="Arial" pitchFamily="34" charset="0"/>
              </a:rPr>
              <a:t>So far in the first year, the total cost benefit is P38.9 million.</a:t>
            </a:r>
          </a:p>
          <a:p>
            <a:pPr algn="l">
              <a:buClr>
                <a:srgbClr val="FF0000"/>
              </a:buClr>
              <a:defRPr/>
            </a:pPr>
            <a:r>
              <a:rPr lang="en-GB" sz="1600" b="1" i="1" dirty="0">
                <a:solidFill>
                  <a:schemeClr val="accent1">
                    <a:lumMod val="60000"/>
                    <a:lumOff val="40000"/>
                  </a:schemeClr>
                </a:solidFill>
                <a:cs typeface="Arial" pitchFamily="34" charset="0"/>
              </a:rPr>
              <a:t> The project is likely to recover the investment in less </a:t>
            </a:r>
          </a:p>
          <a:p>
            <a:pPr algn="l">
              <a:buClr>
                <a:srgbClr val="FF0000"/>
              </a:buClr>
              <a:defRPr/>
            </a:pPr>
            <a:r>
              <a:rPr lang="en-GB" sz="1600" b="1" i="1" dirty="0">
                <a:solidFill>
                  <a:schemeClr val="accent1">
                    <a:lumMod val="60000"/>
                    <a:lumOff val="40000"/>
                  </a:schemeClr>
                </a:solidFill>
                <a:cs typeface="Arial" pitchFamily="34" charset="0"/>
              </a:rPr>
              <a:t>than two years.” </a:t>
            </a:r>
            <a:endParaRPr lang="en-GB" sz="1600" b="1" i="1" dirty="0">
              <a:solidFill>
                <a:schemeClr val="accent1">
                  <a:lumMod val="60000"/>
                  <a:lumOff val="40000"/>
                </a:schemeClr>
              </a:solidFill>
              <a:latin typeface="Arial" charset="0"/>
            </a:endParaRPr>
          </a:p>
          <a:p>
            <a:pPr>
              <a:buClr>
                <a:srgbClr val="FF0000"/>
              </a:buClr>
              <a:buFont typeface="Wingdings" pitchFamily="2" charset="2"/>
              <a:buChar char="q"/>
              <a:defRPr/>
            </a:pPr>
            <a:endParaRPr lang="en-GB" b="1" dirty="0">
              <a:solidFill>
                <a:schemeClr val="accent1">
                  <a:lumMod val="60000"/>
                  <a:lumOff val="40000"/>
                </a:schemeClr>
              </a:solidFill>
              <a:latin typeface="Arial" charset="0"/>
            </a:endParaRPr>
          </a:p>
          <a:p>
            <a:pPr>
              <a:buClr>
                <a:srgbClr val="FF0000"/>
              </a:buClr>
              <a:defRPr/>
            </a:pPr>
            <a:endParaRPr lang="en-GB" b="1" dirty="0">
              <a:solidFill>
                <a:schemeClr val="accent1">
                  <a:lumMod val="60000"/>
                  <a:lumOff val="40000"/>
                </a:schemeClr>
              </a:solidFill>
              <a:latin typeface="Arial" charset="0"/>
              <a:cs typeface="Arial" pitchFamily="34" charset="0"/>
            </a:endParaRPr>
          </a:p>
          <a:p>
            <a:pPr>
              <a:buClr>
                <a:srgbClr val="FF0000"/>
              </a:buClr>
              <a:buFont typeface="Wingdings" pitchFamily="2" charset="2"/>
              <a:buChar char="q"/>
              <a:defRPr/>
            </a:pPr>
            <a:endParaRPr lang="en-GB" b="1" dirty="0">
              <a:solidFill>
                <a:schemeClr val="accent1">
                  <a:lumMod val="60000"/>
                  <a:lumOff val="40000"/>
                </a:schemeClr>
              </a:solidFill>
              <a:latin typeface="Arial" charset="0"/>
            </a:endParaRPr>
          </a:p>
          <a:p>
            <a:pPr>
              <a:buClr>
                <a:srgbClr val="FF0000"/>
              </a:buClr>
              <a:defRPr/>
            </a:pPr>
            <a:endParaRPr lang="en-GB" dirty="0">
              <a:solidFill>
                <a:schemeClr val="accent1">
                  <a:lumMod val="60000"/>
                  <a:lumOff val="40000"/>
                </a:schemeClr>
              </a:solidFill>
              <a:latin typeface="Arial" charset="0"/>
            </a:endParaRPr>
          </a:p>
        </p:txBody>
      </p:sp>
      <p:pic>
        <p:nvPicPr>
          <p:cNvPr id="22532" name="Picture 3" descr="P305000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141663"/>
            <a:ext cx="31686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17909789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38375" y="1071563"/>
            <a:ext cx="7772400" cy="762000"/>
          </a:xfrm>
        </p:spPr>
        <p:txBody>
          <a:bodyPr>
            <a:normAutofit fontScale="90000"/>
          </a:bodyPr>
          <a:lstStyle/>
          <a:p>
            <a:pPr eaLnBrk="1" hangingPunct="1">
              <a:defRPr/>
            </a:pPr>
            <a:r>
              <a:rPr lang="en-GB" sz="2800" dirty="0">
                <a:solidFill>
                  <a:srgbClr val="3333CC"/>
                </a:solidFill>
              </a:rPr>
              <a:t>ORAPA STORMWATER HARVESTING DAMS </a:t>
            </a:r>
            <a:r>
              <a:rPr lang="en-GB" dirty="0" smtClean="0">
                <a:solidFill>
                  <a:srgbClr val="FFFF00"/>
                </a:solidFill>
              </a:rPr>
              <a:t/>
            </a:r>
            <a:br>
              <a:rPr lang="en-GB" dirty="0" smtClean="0">
                <a:solidFill>
                  <a:srgbClr val="FFFF00"/>
                </a:solidFill>
              </a:rPr>
            </a:br>
            <a:endParaRPr lang="en-US" dirty="0" smtClean="0">
              <a:solidFill>
                <a:srgbClr val="FFFF00"/>
              </a:solidFill>
            </a:endParaRPr>
          </a:p>
        </p:txBody>
      </p:sp>
      <p:pic>
        <p:nvPicPr>
          <p:cNvPr id="23555" name="Picture 2" descr="Y:\Orapa\dam\DSC_002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38314" y="1857375"/>
            <a:ext cx="4624387" cy="3352800"/>
          </a:xfrm>
          <a:noFill/>
        </p:spPr>
      </p:pic>
      <p:pic>
        <p:nvPicPr>
          <p:cNvPr id="23556" name="Content Placeholder 3" descr="orapa dam.jpg"/>
          <p:cNvPicPr>
            <a:picLocks noChangeAspect="1"/>
          </p:cNvPicPr>
          <p:nvPr/>
        </p:nvPicPr>
        <p:blipFill>
          <a:blip r:embed="rId4" cstate="print">
            <a:lum bright="18000" contrast="18000"/>
            <a:extLst>
              <a:ext uri="{28A0092B-C50C-407E-A947-70E740481C1C}">
                <a14:useLocalDpi xmlns:a14="http://schemas.microsoft.com/office/drawing/2010/main" val="0"/>
              </a:ext>
            </a:extLst>
          </a:blip>
          <a:srcRect/>
          <a:stretch>
            <a:fillRect/>
          </a:stretch>
        </p:blipFill>
        <p:spPr bwMode="auto">
          <a:xfrm>
            <a:off x="6167438" y="2857501"/>
            <a:ext cx="4291012"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bwMode="auto">
          <a:xfrm>
            <a:off x="5881689" y="3357563"/>
            <a:ext cx="1195387" cy="914400"/>
          </a:xfrm>
          <a:prstGeom prst="straightConnector1">
            <a:avLst/>
          </a:prstGeom>
          <a:ln w="41275">
            <a:solidFill>
              <a:srgbClr val="FF0000"/>
            </a:solidFill>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8"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183874741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2208213" y="765176"/>
            <a:ext cx="7740650" cy="6762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mtClean="0">
                <a:effectLst/>
              </a:rPr>
              <a:t>Cost Benefit</a:t>
            </a:r>
          </a:p>
        </p:txBody>
      </p:sp>
      <p:sp>
        <p:nvSpPr>
          <p:cNvPr id="24579" name="Rectangle 3"/>
          <p:cNvSpPr>
            <a:spLocks noGrp="1" noChangeArrowheads="1"/>
          </p:cNvSpPr>
          <p:nvPr>
            <p:ph type="body" idx="4294967295"/>
          </p:nvPr>
        </p:nvSpPr>
        <p:spPr>
          <a:xfrm>
            <a:off x="2063751" y="1196975"/>
            <a:ext cx="8137525" cy="635000"/>
          </a:xfrm>
        </p:spPr>
        <p:txBody>
          <a:bodyPr/>
          <a:lstStyle/>
          <a:p>
            <a:pPr>
              <a:buFont typeface="Wingdings" panose="05000000000000000000" pitchFamily="2" charset="2"/>
              <a:buChar char="§"/>
            </a:pPr>
            <a:r>
              <a:rPr lang="en-US" smtClean="0"/>
              <a:t>Total Project Cost – P58 M</a:t>
            </a:r>
          </a:p>
          <a:p>
            <a:pPr>
              <a:buFont typeface="Wingdings" panose="05000000000000000000" pitchFamily="2" charset="2"/>
              <a:buChar char="§"/>
            </a:pPr>
            <a:endParaRPr lang="en-US" smtClean="0"/>
          </a:p>
        </p:txBody>
      </p:sp>
      <p:graphicFrame>
        <p:nvGraphicFramePr>
          <p:cNvPr id="5" name="Table 4"/>
          <p:cNvGraphicFramePr>
            <a:graphicFrameLocks noGrp="1"/>
          </p:cNvGraphicFramePr>
          <p:nvPr/>
        </p:nvGraphicFramePr>
        <p:xfrm>
          <a:off x="1992313" y="1606551"/>
          <a:ext cx="7993062" cy="5184775"/>
        </p:xfrm>
        <a:graphic>
          <a:graphicData uri="http://schemas.openxmlformats.org/drawingml/2006/table">
            <a:tbl>
              <a:tblPr/>
              <a:tblGrid>
                <a:gridCol w="4966518"/>
                <a:gridCol w="1473633"/>
                <a:gridCol w="1454979"/>
                <a:gridCol w="97931"/>
              </a:tblGrid>
              <a:tr h="222889">
                <a:tc>
                  <a:txBody>
                    <a:bodyPr/>
                    <a:lstStyle/>
                    <a:p>
                      <a:pPr algn="l" fontAlgn="b"/>
                      <a:r>
                        <a:rPr lang="en-US" sz="1400" b="0" i="0" u="none" strike="noStrike" dirty="0">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r>
              <a:tr h="222889">
                <a:tc>
                  <a:txBody>
                    <a:bodyPr/>
                    <a:lstStyle/>
                    <a:p>
                      <a:pPr algn="l" fontAlgn="b"/>
                      <a:r>
                        <a:rPr lang="en-GB" sz="1400" b="0" i="0" u="none" strike="noStrike">
                          <a:latin typeface="Arial"/>
                        </a:rPr>
                        <a:t>Planned  to drill 26 boreholes at Well field 7</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r>
              <a:tr h="222889">
                <a:tc>
                  <a:txBody>
                    <a:bodyPr/>
                    <a:lstStyle/>
                    <a:p>
                      <a:pPr algn="l" fontAlgn="b"/>
                      <a:r>
                        <a:rPr lang="en-US" sz="1400" b="0" i="0" u="none" strike="noStrike" dirty="0">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r>
              <a:tr h="222889">
                <a:tc>
                  <a:txBody>
                    <a:bodyPr/>
                    <a:lstStyle/>
                    <a:p>
                      <a:pPr algn="l" fontAlgn="b"/>
                      <a:r>
                        <a:rPr lang="en-US" sz="1400" b="0" i="0" u="none" strike="noStrike">
                          <a:latin typeface="Arial"/>
                        </a:rPr>
                        <a:t>Project Cost</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r" fontAlgn="b"/>
                      <a:r>
                        <a:rPr lang="en-US" sz="1400" b="1" i="0" u="none" strike="noStrike">
                          <a:latin typeface="Arial"/>
                        </a:rPr>
                        <a:t>140,000,000</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r>
              <a:tr h="222889">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r>
              <a:tr h="222889">
                <a:tc>
                  <a:txBody>
                    <a:bodyPr/>
                    <a:lstStyle/>
                    <a:p>
                      <a:pPr algn="l" fontAlgn="b"/>
                      <a:r>
                        <a:rPr lang="en-US" sz="1400" b="0" i="0" u="none" strike="noStrike">
                          <a:latin typeface="Arial"/>
                        </a:rPr>
                        <a:t>Number of Boreholes</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r" fontAlgn="b"/>
                      <a:r>
                        <a:rPr lang="en-US" sz="1400" b="1" i="0" u="none" strike="noStrike">
                          <a:latin typeface="Arial"/>
                        </a:rPr>
                        <a:t>26</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r>
              <a:tr h="222889">
                <a:tc>
                  <a:txBody>
                    <a:bodyPr/>
                    <a:lstStyle/>
                    <a:p>
                      <a:pPr algn="l" fontAlgn="b"/>
                      <a:r>
                        <a:rPr lang="en-US" sz="1400" b="0" i="0" u="none" strike="noStrike" dirty="0">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r>
              <a:tr h="332710">
                <a:tc gridSpan="2">
                  <a:txBody>
                    <a:bodyPr/>
                    <a:lstStyle/>
                    <a:p>
                      <a:pPr algn="l" fontAlgn="b"/>
                      <a:r>
                        <a:rPr lang="en-GB" sz="1400" b="0" i="0" u="none" strike="noStrike" dirty="0">
                          <a:latin typeface="Arial"/>
                        </a:rPr>
                        <a:t>Cost Per Borehole (Geophysics/</a:t>
                      </a:r>
                      <a:r>
                        <a:rPr lang="en-GB" sz="1400" b="0" i="0" u="none" strike="noStrike" dirty="0" err="1">
                          <a:latin typeface="Arial"/>
                        </a:rPr>
                        <a:t>Siting</a:t>
                      </a:r>
                      <a:r>
                        <a:rPr lang="en-GB" sz="1400" b="0" i="0" u="none" strike="noStrike" dirty="0">
                          <a:latin typeface="Arial"/>
                        </a:rPr>
                        <a:t>, drilling, pump testing and </a:t>
                      </a:r>
                      <a:r>
                        <a:rPr lang="en-GB" sz="1400" b="0" i="0" u="none" strike="noStrike" dirty="0" smtClean="0">
                          <a:latin typeface="Arial"/>
                        </a:rPr>
                        <a:t>infrastructure</a:t>
                      </a:r>
                      <a:r>
                        <a:rPr lang="en-GB" sz="1400" b="0" i="0" u="none" strike="noStrike" dirty="0">
                          <a:latin typeface="Arial"/>
                        </a:rPr>
                        <a:t>)</a:t>
                      </a:r>
                    </a:p>
                  </a:txBody>
                  <a:tcPr marL="8795" marR="8795" marT="9525" marB="0" anchor="b">
                    <a:lnL>
                      <a:noFill/>
                    </a:lnL>
                    <a:lnR>
                      <a:noFill/>
                    </a:lnR>
                    <a:lnT>
                      <a:noFill/>
                    </a:lnT>
                    <a:lnB>
                      <a:noFill/>
                    </a:lnB>
                    <a:solidFill>
                      <a:srgbClr val="FFFF99"/>
                    </a:solidFill>
                  </a:tcPr>
                </a:tc>
                <a:tc hMerge="1">
                  <a:txBody>
                    <a:bodyPr/>
                    <a:lstStyle/>
                    <a:p>
                      <a:endParaRPr lang="en-US"/>
                    </a:p>
                  </a:txBody>
                  <a:tcPr/>
                </a:tc>
                <a:tc>
                  <a:txBody>
                    <a:bodyPr/>
                    <a:lstStyle/>
                    <a:p>
                      <a:pPr algn="r" fontAlgn="b"/>
                      <a:r>
                        <a:rPr lang="en-US" sz="1400" b="1" i="0" u="none" strike="noStrike">
                          <a:latin typeface="Arial"/>
                        </a:rPr>
                        <a:t>5,384,615</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r>
              <a:tr h="222889">
                <a:tc>
                  <a:txBody>
                    <a:bodyPr/>
                    <a:lstStyle/>
                    <a:p>
                      <a:pPr algn="l" fontAlgn="b"/>
                      <a:r>
                        <a:rPr lang="en-US" sz="1400" b="0" i="0" u="none" strike="noStrike" dirty="0">
                          <a:latin typeface="Arial"/>
                        </a:rPr>
                        <a:t> </a:t>
                      </a:r>
                    </a:p>
                  </a:txBody>
                  <a:tcPr marL="8795" marR="8795" marT="9525" marB="0" anchor="b">
                    <a:lnL>
                      <a:noFill/>
                    </a:lnL>
                    <a:lnR>
                      <a:noFill/>
                    </a:lnR>
                    <a:lnT>
                      <a:noFill/>
                    </a:lnT>
                    <a:lnB>
                      <a:noFill/>
                    </a:lnB>
                    <a:solidFill>
                      <a:srgbClr val="FCD5B4"/>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CD5B4"/>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CD5B4"/>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CD5B4"/>
                    </a:solidFill>
                  </a:tcPr>
                </a:tc>
              </a:tr>
              <a:tr h="222889">
                <a:tc>
                  <a:txBody>
                    <a:bodyPr/>
                    <a:lstStyle/>
                    <a:p>
                      <a:pPr algn="l" fontAlgn="b"/>
                      <a:r>
                        <a:rPr lang="en-US" sz="1400" b="0" i="0" u="none" strike="noStrike" dirty="0">
                          <a:latin typeface="Arial"/>
                        </a:rPr>
                        <a:t>Average pumping Rate (m</a:t>
                      </a:r>
                      <a:r>
                        <a:rPr lang="en-US" sz="1400" b="0" i="0" u="none" strike="noStrike" baseline="30000" dirty="0">
                          <a:latin typeface="Arial"/>
                        </a:rPr>
                        <a:t>3</a:t>
                      </a:r>
                      <a:r>
                        <a:rPr lang="en-US" sz="1400" b="0" i="0" u="none" strike="noStrike" dirty="0">
                          <a:latin typeface="Arial"/>
                        </a:rPr>
                        <a:t>/hr)</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r" fontAlgn="b"/>
                      <a:r>
                        <a:rPr lang="en-US" sz="1400" b="1" i="0" u="none" strike="noStrike">
                          <a:latin typeface="Arial"/>
                        </a:rPr>
                        <a:t>20</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r>
              <a:tr h="222889">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r>
              <a:tr h="222889">
                <a:tc>
                  <a:txBody>
                    <a:bodyPr/>
                    <a:lstStyle/>
                    <a:p>
                      <a:pPr algn="l" fontAlgn="b"/>
                      <a:r>
                        <a:rPr lang="en-GB" sz="1400" b="0" i="0" u="none" strike="noStrike">
                          <a:latin typeface="Arial"/>
                        </a:rPr>
                        <a:t>Average Annual Water per borehole</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r" fontAlgn="b"/>
                      <a:r>
                        <a:rPr lang="en-US" sz="1400" b="1" i="0" u="none" strike="noStrike">
                          <a:latin typeface="Arial"/>
                        </a:rPr>
                        <a:t>140,160</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r>
              <a:tr h="222889">
                <a:tc>
                  <a:txBody>
                    <a:bodyPr/>
                    <a:lstStyle/>
                    <a:p>
                      <a:pPr algn="l" fontAlgn="b"/>
                      <a:r>
                        <a:rPr lang="en-US" sz="1400" b="0" i="0" u="none" strike="noStrike" dirty="0">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dirty="0">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r>
              <a:tr h="222889">
                <a:tc>
                  <a:txBody>
                    <a:bodyPr/>
                    <a:lstStyle/>
                    <a:p>
                      <a:pPr algn="l" fontAlgn="b"/>
                      <a:r>
                        <a:rPr lang="en-US" sz="1400" b="0" i="0" u="none" strike="noStrike">
                          <a:latin typeface="Arial"/>
                        </a:rPr>
                        <a:t>Water Harvested</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r" fontAlgn="b"/>
                      <a:r>
                        <a:rPr lang="en-US" sz="1400" b="1" i="0" u="none" strike="noStrike">
                          <a:latin typeface="Arial"/>
                        </a:rPr>
                        <a:t>1,000,000</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r>
              <a:tr h="222889">
                <a:tc>
                  <a:txBody>
                    <a:bodyPr/>
                    <a:lstStyle/>
                    <a:p>
                      <a:pPr algn="l" fontAlgn="b"/>
                      <a:r>
                        <a:rPr lang="en-US" sz="1400" b="0" i="0" u="none" strike="noStrike" dirty="0">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dirty="0">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r>
              <a:tr h="222889">
                <a:tc>
                  <a:txBody>
                    <a:bodyPr/>
                    <a:lstStyle/>
                    <a:p>
                      <a:pPr algn="l" fontAlgn="b"/>
                      <a:r>
                        <a:rPr lang="en-GB" sz="1400" b="0" i="0" u="none" strike="noStrike">
                          <a:latin typeface="Arial"/>
                        </a:rPr>
                        <a:t>Number Boreholes Required to supply (1000000/year)</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r" fontAlgn="b"/>
                      <a:r>
                        <a:rPr lang="en-US" sz="1400" b="1" i="0" u="none" strike="noStrike">
                          <a:latin typeface="Arial"/>
                        </a:rPr>
                        <a:t>7</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r>
              <a:tr h="222889">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r>
              <a:tr h="222889">
                <a:tc>
                  <a:txBody>
                    <a:bodyPr/>
                    <a:lstStyle/>
                    <a:p>
                      <a:pPr algn="l" fontAlgn="b"/>
                      <a:r>
                        <a:rPr lang="en-US" sz="1400" b="0" i="0" u="none" strike="noStrike">
                          <a:latin typeface="Arial"/>
                        </a:rPr>
                        <a:t>Benefits</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r" fontAlgn="b"/>
                      <a:r>
                        <a:rPr lang="en-US" sz="1400" b="1" i="0" u="none" strike="noStrike">
                          <a:latin typeface="Arial"/>
                        </a:rPr>
                        <a:t>38,417,633</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r>
              <a:tr h="222889">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r>
              <a:tr h="222889">
                <a:tc>
                  <a:txBody>
                    <a:bodyPr/>
                    <a:lstStyle/>
                    <a:p>
                      <a:pPr algn="l" fontAlgn="b"/>
                      <a:r>
                        <a:rPr lang="en-GB" sz="1400" b="0" i="0" u="none" strike="noStrike" dirty="0">
                          <a:latin typeface="Arial"/>
                        </a:rPr>
                        <a:t>Maintenance Savings (less cost of </a:t>
                      </a:r>
                      <a:r>
                        <a:rPr lang="en-GB" sz="1400" b="0" i="0" u="none" strike="noStrike" dirty="0" smtClean="0">
                          <a:latin typeface="Arial"/>
                        </a:rPr>
                        <a:t>maintaining </a:t>
                      </a:r>
                      <a:r>
                        <a:rPr lang="en-GB" sz="1400" b="0" i="0" u="none" strike="noStrike" dirty="0">
                          <a:latin typeface="Arial"/>
                        </a:rPr>
                        <a:t>dam pumps)</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r" fontAlgn="b"/>
                      <a:r>
                        <a:rPr lang="en-US" sz="1400" b="1" i="0" u="none" strike="noStrike">
                          <a:latin typeface="Arial"/>
                        </a:rPr>
                        <a:t>500,000</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r>
              <a:tr h="222889">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400" b="0" i="0" u="none" strike="noStrike">
                          <a:latin typeface="Arial"/>
                        </a:rPr>
                        <a:t> </a:t>
                      </a:r>
                    </a:p>
                  </a:txBody>
                  <a:tcPr marL="8795" marR="8795" marT="9525" marB="0" anchor="b">
                    <a:lnL>
                      <a:noFill/>
                    </a:lnL>
                    <a:lnR>
                      <a:noFill/>
                    </a:lnR>
                    <a:lnT>
                      <a:noFill/>
                    </a:lnT>
                    <a:lnB>
                      <a:noFill/>
                    </a:lnB>
                    <a:solidFill>
                      <a:srgbClr val="FFFF99"/>
                    </a:solidFill>
                  </a:tcPr>
                </a:tc>
              </a:tr>
              <a:tr h="222889">
                <a:tc gridSpan="2">
                  <a:txBody>
                    <a:bodyPr/>
                    <a:lstStyle/>
                    <a:p>
                      <a:pPr algn="r" fontAlgn="b"/>
                      <a:r>
                        <a:rPr lang="en-US" sz="1400" b="1" i="0" u="none" strike="noStrike">
                          <a:latin typeface="Arial"/>
                        </a:rPr>
                        <a:t>Year 1 cost benefit</a:t>
                      </a:r>
                    </a:p>
                  </a:txBody>
                  <a:tcPr marL="8795" marR="8795" marT="9525" marB="0" anchor="b">
                    <a:lnL>
                      <a:noFill/>
                    </a:lnL>
                    <a:lnR>
                      <a:noFill/>
                    </a:lnR>
                    <a:lnT>
                      <a:noFill/>
                    </a:lnT>
                    <a:lnB>
                      <a:noFill/>
                    </a:lnB>
                    <a:solidFill>
                      <a:srgbClr val="FFCC99"/>
                    </a:solidFill>
                  </a:tcPr>
                </a:tc>
                <a:tc hMerge="1">
                  <a:txBody>
                    <a:bodyPr/>
                    <a:lstStyle/>
                    <a:p>
                      <a:endParaRPr lang="en-US"/>
                    </a:p>
                  </a:txBody>
                  <a:tcPr/>
                </a:tc>
                <a:tc>
                  <a:txBody>
                    <a:bodyPr/>
                    <a:lstStyle/>
                    <a:p>
                      <a:pPr algn="r" fontAlgn="b"/>
                      <a:r>
                        <a:rPr lang="en-US" sz="1400" b="1" i="0" u="none" strike="noStrike">
                          <a:latin typeface="Arial"/>
                        </a:rPr>
                        <a:t>38,917,633</a:t>
                      </a:r>
                    </a:p>
                  </a:txBody>
                  <a:tcPr marL="8795" marR="8795" marT="9525" marB="0" anchor="b">
                    <a:lnL>
                      <a:noFill/>
                    </a:lnL>
                    <a:lnR>
                      <a:noFill/>
                    </a:lnR>
                    <a:lnT>
                      <a:noFill/>
                    </a:lnT>
                    <a:lnB>
                      <a:noFill/>
                    </a:lnB>
                    <a:solidFill>
                      <a:srgbClr val="FFCC99"/>
                    </a:solidFill>
                  </a:tcPr>
                </a:tc>
                <a:tc>
                  <a:txBody>
                    <a:bodyPr/>
                    <a:lstStyle/>
                    <a:p>
                      <a:pPr algn="l" fontAlgn="b"/>
                      <a:r>
                        <a:rPr lang="en-US" sz="1400" b="0" i="0" u="none" strike="noStrike" dirty="0">
                          <a:latin typeface="Arial"/>
                        </a:rPr>
                        <a:t> </a:t>
                      </a:r>
                    </a:p>
                  </a:txBody>
                  <a:tcPr marL="8795" marR="8795" marT="9525" marB="0" anchor="b">
                    <a:lnL>
                      <a:noFill/>
                    </a:lnL>
                    <a:lnR>
                      <a:noFill/>
                    </a:lnR>
                    <a:lnT>
                      <a:noFill/>
                    </a:lnT>
                    <a:lnB>
                      <a:noFill/>
                    </a:lnB>
                    <a:solidFill>
                      <a:srgbClr val="FFCC99"/>
                    </a:solidFill>
                  </a:tcPr>
                </a:tc>
              </a:tr>
              <a:tr h="171397">
                <a:tc>
                  <a:txBody>
                    <a:bodyPr/>
                    <a:lstStyle/>
                    <a:p>
                      <a:pPr algn="l" fontAlgn="b"/>
                      <a:r>
                        <a:rPr lang="en-US" sz="1000" b="0" i="0" u="none" strike="noStrike" dirty="0">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0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000" b="0" i="0" u="none" strike="noStrike">
                          <a:latin typeface="Arial"/>
                        </a:rPr>
                        <a:t> </a:t>
                      </a:r>
                    </a:p>
                  </a:txBody>
                  <a:tcPr marL="8795" marR="8795" marT="9525" marB="0" anchor="b">
                    <a:lnL>
                      <a:noFill/>
                    </a:lnL>
                    <a:lnR>
                      <a:noFill/>
                    </a:lnR>
                    <a:lnT>
                      <a:noFill/>
                    </a:lnT>
                    <a:lnB>
                      <a:noFill/>
                    </a:lnB>
                    <a:solidFill>
                      <a:srgbClr val="FFFF99"/>
                    </a:solidFill>
                  </a:tcPr>
                </a:tc>
                <a:tc>
                  <a:txBody>
                    <a:bodyPr/>
                    <a:lstStyle/>
                    <a:p>
                      <a:pPr algn="l" fontAlgn="b"/>
                      <a:r>
                        <a:rPr lang="en-US" sz="1000" b="0" i="0" u="none" strike="noStrike" dirty="0">
                          <a:latin typeface="Arial"/>
                        </a:rPr>
                        <a:t> </a:t>
                      </a:r>
                    </a:p>
                  </a:txBody>
                  <a:tcPr marL="8795" marR="8795" marT="9525" marB="0" anchor="b">
                    <a:lnL>
                      <a:noFill/>
                    </a:lnL>
                    <a:lnR>
                      <a:noFill/>
                    </a:lnR>
                    <a:lnT>
                      <a:noFill/>
                    </a:lnT>
                    <a:lnB>
                      <a:noFill/>
                    </a:lnB>
                    <a:solidFill>
                      <a:srgbClr val="FFFF99"/>
                    </a:solidFill>
                  </a:tcPr>
                </a:tc>
              </a:tr>
            </a:tbl>
          </a:graphicData>
        </a:graphic>
      </p:graphicFrame>
      <p:sp>
        <p:nvSpPr>
          <p:cNvPr id="7"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2978187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981075"/>
            <a:ext cx="9324975" cy="954088"/>
          </a:xfrm>
          <a:prstGeom prst="rect">
            <a:avLst/>
          </a:prstGeom>
          <a:noFill/>
        </p:spPr>
        <p:txBody>
          <a:bodyPr>
            <a:spAutoFit/>
          </a:bodyPr>
          <a:lstStyle/>
          <a:p>
            <a:pPr>
              <a:defRPr/>
            </a:pPr>
            <a:r>
              <a:rPr lang="en-GB" sz="2800" b="1" dirty="0">
                <a:solidFill>
                  <a:schemeClr val="accent1">
                    <a:lumMod val="60000"/>
                    <a:lumOff val="40000"/>
                  </a:schemeClr>
                </a:solidFill>
                <a:latin typeface="Arial" charset="0"/>
              </a:rPr>
              <a:t> MITIGATION AGAINST IMPACTS ON</a:t>
            </a:r>
          </a:p>
          <a:p>
            <a:pPr>
              <a:defRPr/>
            </a:pPr>
            <a:r>
              <a:rPr lang="en-GB" sz="2800" b="1" dirty="0">
                <a:solidFill>
                  <a:schemeClr val="accent1">
                    <a:lumMod val="60000"/>
                    <a:lumOff val="40000"/>
                  </a:schemeClr>
                </a:solidFill>
                <a:latin typeface="Arial" charset="0"/>
              </a:rPr>
              <a:t> WATER RESOURCES (contd.)</a:t>
            </a:r>
          </a:p>
        </p:txBody>
      </p:sp>
      <p:sp>
        <p:nvSpPr>
          <p:cNvPr id="3" name="TextBox 2"/>
          <p:cNvSpPr txBox="1"/>
          <p:nvPr/>
        </p:nvSpPr>
        <p:spPr>
          <a:xfrm>
            <a:off x="1703389" y="1989139"/>
            <a:ext cx="8713787" cy="5354637"/>
          </a:xfrm>
          <a:prstGeom prst="rect">
            <a:avLst/>
          </a:prstGeom>
          <a:noFill/>
        </p:spPr>
        <p:txBody>
          <a:bodyPr>
            <a:spAutoFit/>
          </a:bodyPr>
          <a:lstStyle/>
          <a:p>
            <a:pPr algn="l">
              <a:buClr>
                <a:srgbClr val="FF0000"/>
              </a:buClr>
              <a:buFont typeface="Wingdings" pitchFamily="2" charset="2"/>
              <a:buChar char="q"/>
              <a:defRPr/>
            </a:pPr>
            <a:r>
              <a:rPr lang="en-GB" b="1" dirty="0">
                <a:solidFill>
                  <a:schemeClr val="accent1">
                    <a:lumMod val="60000"/>
                    <a:lumOff val="40000"/>
                  </a:schemeClr>
                </a:solidFill>
                <a:latin typeface="Arial" charset="0"/>
              </a:rPr>
              <a:t> ALTERNATIVE WATER  SOURCES– SALINE GROUNDWATER WORK UNDERTAKEN AT JWANENG (DESK TOP) &amp; ORAPA (FIELD INVESTIGATIONS)</a:t>
            </a:r>
          </a:p>
          <a:p>
            <a:pPr algn="l">
              <a:buClr>
                <a:srgbClr val="FF0000"/>
              </a:buClr>
              <a:defRPr/>
            </a:pPr>
            <a:endParaRPr lang="en-GB" b="1" dirty="0">
              <a:solidFill>
                <a:schemeClr val="accent1">
                  <a:lumMod val="60000"/>
                  <a:lumOff val="40000"/>
                </a:schemeClr>
              </a:solidFill>
              <a:latin typeface="Arial" charset="0"/>
            </a:endParaRPr>
          </a:p>
          <a:p>
            <a:pPr algn="l">
              <a:buClr>
                <a:srgbClr val="FF0000"/>
              </a:buClr>
              <a:defRPr/>
            </a:pPr>
            <a:r>
              <a:rPr lang="en-GB" b="1" i="1" dirty="0">
                <a:solidFill>
                  <a:schemeClr val="accent1">
                    <a:lumMod val="60000"/>
                    <a:lumOff val="40000"/>
                  </a:schemeClr>
                </a:solidFill>
                <a:latin typeface="Arial" charset="0"/>
              </a:rPr>
              <a:t>Boteti Area 45km NW OF ORAPA</a:t>
            </a:r>
          </a:p>
          <a:p>
            <a:pPr algn="l">
              <a:buFont typeface="Arial" pitchFamily="34" charset="0"/>
              <a:buChar char="•"/>
              <a:defRPr/>
            </a:pPr>
            <a:r>
              <a:rPr lang="en-US" i="1" dirty="0">
                <a:solidFill>
                  <a:schemeClr val="accent1">
                    <a:lumMod val="60000"/>
                    <a:lumOff val="40000"/>
                  </a:schemeClr>
                </a:solidFill>
                <a:cs typeface="Arial" pitchFamily="34" charset="0"/>
              </a:rPr>
              <a:t>12 Boreholes drilled</a:t>
            </a:r>
          </a:p>
          <a:p>
            <a:pPr algn="l">
              <a:buFont typeface="Arial" pitchFamily="34" charset="0"/>
              <a:buChar char="•"/>
              <a:defRPr/>
            </a:pPr>
            <a:r>
              <a:rPr lang="en-US" i="1" dirty="0">
                <a:solidFill>
                  <a:schemeClr val="accent1">
                    <a:lumMod val="60000"/>
                    <a:lumOff val="40000"/>
                  </a:schemeClr>
                </a:solidFill>
                <a:cs typeface="Arial" pitchFamily="34" charset="0"/>
              </a:rPr>
              <a:t> Drill yields average 40m</a:t>
            </a:r>
            <a:r>
              <a:rPr lang="en-US" i="1" baseline="30000" dirty="0">
                <a:solidFill>
                  <a:schemeClr val="accent1">
                    <a:lumMod val="60000"/>
                    <a:lumOff val="40000"/>
                  </a:schemeClr>
                </a:solidFill>
                <a:cs typeface="Arial" pitchFamily="34" charset="0"/>
              </a:rPr>
              <a:t>3</a:t>
            </a:r>
            <a:r>
              <a:rPr lang="en-US" i="1" dirty="0">
                <a:solidFill>
                  <a:schemeClr val="accent1">
                    <a:lumMod val="60000"/>
                    <a:lumOff val="40000"/>
                  </a:schemeClr>
                </a:solidFill>
                <a:cs typeface="Arial" pitchFamily="34" charset="0"/>
              </a:rPr>
              <a:t>/hr</a:t>
            </a:r>
          </a:p>
          <a:p>
            <a:pPr algn="l">
              <a:buFont typeface="Arial" pitchFamily="34" charset="0"/>
              <a:buChar char="•"/>
              <a:defRPr/>
            </a:pPr>
            <a:r>
              <a:rPr lang="en-US" i="1" dirty="0">
                <a:solidFill>
                  <a:schemeClr val="accent1">
                    <a:lumMod val="60000"/>
                    <a:lumOff val="40000"/>
                  </a:schemeClr>
                </a:solidFill>
                <a:cs typeface="Arial" pitchFamily="34" charset="0"/>
              </a:rPr>
              <a:t> TDS  108,000 Mg/l </a:t>
            </a:r>
          </a:p>
          <a:p>
            <a:pPr algn="l">
              <a:defRPr/>
            </a:pPr>
            <a:endParaRPr lang="en-US" b="1" i="1" dirty="0">
              <a:solidFill>
                <a:schemeClr val="accent1">
                  <a:lumMod val="60000"/>
                  <a:lumOff val="40000"/>
                </a:schemeClr>
              </a:solidFill>
              <a:cs typeface="Arial" pitchFamily="34" charset="0"/>
            </a:endParaRPr>
          </a:p>
          <a:p>
            <a:pPr algn="l">
              <a:defRPr/>
            </a:pPr>
            <a:r>
              <a:rPr lang="en-US" b="1" i="1" dirty="0">
                <a:solidFill>
                  <a:schemeClr val="accent1">
                    <a:lumMod val="60000"/>
                    <a:lumOff val="40000"/>
                  </a:schemeClr>
                </a:solidFill>
                <a:cs typeface="Arial" pitchFamily="34" charset="0"/>
              </a:rPr>
              <a:t>OVER 450Mm</a:t>
            </a:r>
            <a:r>
              <a:rPr lang="en-US" b="1" i="1" baseline="30000" dirty="0">
                <a:solidFill>
                  <a:schemeClr val="accent1">
                    <a:lumMod val="60000"/>
                    <a:lumOff val="40000"/>
                  </a:schemeClr>
                </a:solidFill>
                <a:cs typeface="Arial" pitchFamily="34" charset="0"/>
              </a:rPr>
              <a:t>3</a:t>
            </a:r>
            <a:r>
              <a:rPr lang="en-US" b="1" i="1" dirty="0">
                <a:solidFill>
                  <a:schemeClr val="accent1">
                    <a:lumMod val="60000"/>
                    <a:lumOff val="40000"/>
                  </a:schemeClr>
                </a:solidFill>
                <a:cs typeface="Arial" pitchFamily="34" charset="0"/>
              </a:rPr>
              <a:t> , EASILY MEET WATER DEMANDS</a:t>
            </a:r>
          </a:p>
          <a:p>
            <a:pPr algn="l">
              <a:defRPr/>
            </a:pPr>
            <a:r>
              <a:rPr lang="en-US" b="1" i="1" dirty="0">
                <a:solidFill>
                  <a:schemeClr val="accent1">
                    <a:lumMod val="60000"/>
                    <a:lumOff val="40000"/>
                  </a:schemeClr>
                </a:solidFill>
                <a:cs typeface="Arial" pitchFamily="34" charset="0"/>
              </a:rPr>
              <a:t>    FOR LIFE OF MINES</a:t>
            </a:r>
          </a:p>
          <a:p>
            <a:pPr algn="l">
              <a:defRPr/>
            </a:pPr>
            <a:endParaRPr lang="en-US" b="1" i="1" dirty="0">
              <a:solidFill>
                <a:srgbClr val="FF0000"/>
              </a:solidFill>
              <a:cs typeface="Arial" pitchFamily="34" charset="0"/>
            </a:endParaRPr>
          </a:p>
          <a:p>
            <a:pPr algn="l">
              <a:defRPr/>
            </a:pPr>
            <a:r>
              <a:rPr lang="en-US" b="1" i="1" dirty="0">
                <a:solidFill>
                  <a:schemeClr val="accent1">
                    <a:lumMod val="60000"/>
                    <a:lumOff val="40000"/>
                  </a:schemeClr>
                </a:solidFill>
                <a:cs typeface="Arial" pitchFamily="34" charset="0"/>
              </a:rPr>
              <a:t>A  2011  STUDY IS PROPOSED TO ASSESS </a:t>
            </a:r>
          </a:p>
          <a:p>
            <a:pPr algn="l">
              <a:defRPr/>
            </a:pPr>
            <a:r>
              <a:rPr lang="en-US" b="1" i="1" dirty="0">
                <a:solidFill>
                  <a:schemeClr val="accent1">
                    <a:lumMod val="60000"/>
                    <a:lumOff val="40000"/>
                  </a:schemeClr>
                </a:solidFill>
                <a:cs typeface="Arial" pitchFamily="34" charset="0"/>
              </a:rPr>
              <a:t>TECHNICAL FEASIBILITY OF  DESALINATING THIS</a:t>
            </a:r>
          </a:p>
          <a:p>
            <a:pPr algn="l">
              <a:defRPr/>
            </a:pPr>
            <a:r>
              <a:rPr lang="en-US" b="1" i="1" dirty="0">
                <a:solidFill>
                  <a:schemeClr val="accent1">
                    <a:lumMod val="60000"/>
                    <a:lumOff val="40000"/>
                  </a:schemeClr>
                </a:solidFill>
                <a:cs typeface="Arial" pitchFamily="34" charset="0"/>
              </a:rPr>
              <a:t>RESOURCE FOR PROCESS USE. </a:t>
            </a:r>
          </a:p>
          <a:p>
            <a:pPr>
              <a:defRPr/>
            </a:pPr>
            <a:endParaRPr lang="en-US" b="1" i="1" dirty="0">
              <a:solidFill>
                <a:srgbClr val="FF0000"/>
              </a:solidFill>
              <a:cs typeface="Arial" pitchFamily="34" charset="0"/>
            </a:endParaRPr>
          </a:p>
          <a:p>
            <a:pPr>
              <a:buClr>
                <a:srgbClr val="FF0000"/>
              </a:buClr>
              <a:buFont typeface="Wingdings" pitchFamily="2" charset="2"/>
              <a:buChar char="q"/>
              <a:defRPr/>
            </a:pPr>
            <a:endParaRPr lang="en-GB" b="1" dirty="0">
              <a:solidFill>
                <a:schemeClr val="accent1">
                  <a:lumMod val="60000"/>
                  <a:lumOff val="40000"/>
                </a:schemeClr>
              </a:solidFill>
              <a:latin typeface="Arial" charset="0"/>
            </a:endParaRPr>
          </a:p>
          <a:p>
            <a:pPr>
              <a:buClr>
                <a:srgbClr val="FF0000"/>
              </a:buClr>
              <a:defRPr/>
            </a:pPr>
            <a:endParaRPr lang="en-GB" b="1" dirty="0">
              <a:solidFill>
                <a:schemeClr val="accent1">
                  <a:lumMod val="60000"/>
                  <a:lumOff val="40000"/>
                </a:schemeClr>
              </a:solidFill>
              <a:latin typeface="Arial" charset="0"/>
              <a:cs typeface="Arial" pitchFamily="34" charset="0"/>
            </a:endParaRPr>
          </a:p>
          <a:p>
            <a:pPr>
              <a:buClr>
                <a:srgbClr val="FF0000"/>
              </a:buClr>
              <a:buFont typeface="Wingdings" pitchFamily="2" charset="2"/>
              <a:buChar char="q"/>
              <a:defRPr/>
            </a:pPr>
            <a:endParaRPr lang="en-GB" b="1" dirty="0">
              <a:solidFill>
                <a:schemeClr val="accent1">
                  <a:lumMod val="60000"/>
                  <a:lumOff val="40000"/>
                </a:schemeClr>
              </a:solidFill>
              <a:latin typeface="Arial" charset="0"/>
            </a:endParaRPr>
          </a:p>
          <a:p>
            <a:pPr>
              <a:buClr>
                <a:srgbClr val="FF0000"/>
              </a:buClr>
              <a:defRPr/>
            </a:pPr>
            <a:endParaRPr lang="en-GB" dirty="0">
              <a:solidFill>
                <a:schemeClr val="accent1">
                  <a:lumMod val="60000"/>
                  <a:lumOff val="40000"/>
                </a:schemeClr>
              </a:solidFill>
              <a:latin typeface="Arial" charset="0"/>
            </a:endParaRPr>
          </a:p>
        </p:txBody>
      </p:sp>
      <p:pic>
        <p:nvPicPr>
          <p:cNvPr id="25604" name="Picture 6" descr="P10100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6339" y="2894013"/>
            <a:ext cx="2962275"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279363186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981075"/>
            <a:ext cx="9324975" cy="954088"/>
          </a:xfrm>
          <a:prstGeom prst="rect">
            <a:avLst/>
          </a:prstGeom>
          <a:noFill/>
        </p:spPr>
        <p:txBody>
          <a:bodyPr>
            <a:spAutoFit/>
          </a:bodyPr>
          <a:lstStyle/>
          <a:p>
            <a:pPr>
              <a:defRPr/>
            </a:pPr>
            <a:r>
              <a:rPr lang="en-GB" sz="2800" b="1" dirty="0">
                <a:solidFill>
                  <a:schemeClr val="accent1">
                    <a:lumMod val="60000"/>
                    <a:lumOff val="40000"/>
                  </a:schemeClr>
                </a:solidFill>
                <a:latin typeface="Arial" charset="0"/>
              </a:rPr>
              <a:t> MITIGATION AGAINST IMPACTS ON</a:t>
            </a:r>
          </a:p>
          <a:p>
            <a:pPr>
              <a:defRPr/>
            </a:pPr>
            <a:r>
              <a:rPr lang="en-GB" sz="2800" b="1" dirty="0">
                <a:solidFill>
                  <a:schemeClr val="accent1">
                    <a:lumMod val="60000"/>
                    <a:lumOff val="40000"/>
                  </a:schemeClr>
                </a:solidFill>
                <a:latin typeface="Arial" charset="0"/>
              </a:rPr>
              <a:t> WATER RESOURCES</a:t>
            </a:r>
          </a:p>
        </p:txBody>
      </p:sp>
      <p:sp>
        <p:nvSpPr>
          <p:cNvPr id="3" name="TextBox 2"/>
          <p:cNvSpPr txBox="1"/>
          <p:nvPr/>
        </p:nvSpPr>
        <p:spPr>
          <a:xfrm>
            <a:off x="1703389" y="2420939"/>
            <a:ext cx="8713787" cy="3970337"/>
          </a:xfrm>
          <a:prstGeom prst="rect">
            <a:avLst/>
          </a:prstGeom>
          <a:noFill/>
        </p:spPr>
        <p:txBody>
          <a:bodyPr>
            <a:spAutoFit/>
          </a:bodyPr>
          <a:lstStyle/>
          <a:p>
            <a:pPr algn="l">
              <a:buClr>
                <a:srgbClr val="FF0000"/>
              </a:buClr>
              <a:buFont typeface="Wingdings" pitchFamily="2" charset="2"/>
              <a:buChar char="q"/>
              <a:defRPr/>
            </a:pPr>
            <a:r>
              <a:rPr lang="en-GB" b="1" dirty="0">
                <a:solidFill>
                  <a:schemeClr val="accent1">
                    <a:lumMod val="60000"/>
                    <a:lumOff val="40000"/>
                  </a:schemeClr>
                </a:solidFill>
                <a:latin typeface="Arial" charset="0"/>
              </a:rPr>
              <a:t> Working partnerships established with Department of Water Affairs Technical Committees to collaborate on joint exploitation of shared groundwater resources at Jwaneng and Orapa e.g. Using common groundwater models.</a:t>
            </a:r>
          </a:p>
          <a:p>
            <a:pPr algn="l">
              <a:buClr>
                <a:srgbClr val="FF0000"/>
              </a:buClr>
              <a:buFont typeface="Wingdings" pitchFamily="2" charset="2"/>
              <a:buChar char="q"/>
              <a:defRPr/>
            </a:pPr>
            <a:endParaRPr lang="en-GB" b="1" dirty="0">
              <a:solidFill>
                <a:schemeClr val="accent1">
                  <a:lumMod val="60000"/>
                  <a:lumOff val="40000"/>
                </a:schemeClr>
              </a:solidFill>
              <a:latin typeface="Arial" charset="0"/>
            </a:endParaRPr>
          </a:p>
          <a:p>
            <a:pPr algn="l">
              <a:buClr>
                <a:srgbClr val="FF0000"/>
              </a:buClr>
              <a:buFont typeface="Wingdings" pitchFamily="2" charset="2"/>
              <a:buChar char="q"/>
              <a:defRPr/>
            </a:pPr>
            <a:r>
              <a:rPr lang="en-GB" b="1" dirty="0">
                <a:solidFill>
                  <a:schemeClr val="accent1">
                    <a:lumMod val="60000"/>
                    <a:lumOff val="40000"/>
                  </a:schemeClr>
                </a:solidFill>
                <a:latin typeface="Arial" charset="0"/>
              </a:rPr>
              <a:t> Continuous groundwater monitoring and assessment at all operations.</a:t>
            </a:r>
          </a:p>
          <a:p>
            <a:pPr algn="l">
              <a:buClr>
                <a:srgbClr val="FF0000"/>
              </a:buClr>
              <a:buFont typeface="Wingdings" pitchFamily="2" charset="2"/>
              <a:buChar char="q"/>
              <a:defRPr/>
            </a:pPr>
            <a:endParaRPr lang="en-GB" b="1" dirty="0">
              <a:solidFill>
                <a:schemeClr val="accent1">
                  <a:lumMod val="60000"/>
                  <a:lumOff val="40000"/>
                </a:schemeClr>
              </a:solidFill>
              <a:latin typeface="Arial" charset="0"/>
            </a:endParaRPr>
          </a:p>
          <a:p>
            <a:pPr algn="l">
              <a:buClr>
                <a:srgbClr val="FF0000"/>
              </a:buClr>
              <a:buFont typeface="Wingdings" pitchFamily="2" charset="2"/>
              <a:buChar char="q"/>
              <a:defRPr/>
            </a:pPr>
            <a:r>
              <a:rPr lang="en-GB" b="1" dirty="0">
                <a:solidFill>
                  <a:schemeClr val="accent1">
                    <a:lumMod val="60000"/>
                    <a:lumOff val="40000"/>
                  </a:schemeClr>
                </a:solidFill>
                <a:latin typeface="Arial" charset="0"/>
              </a:rPr>
              <a:t>Continued exploration for new well field developments in the Ntane Sandstone regional aquifer system e.g. Well </a:t>
            </a:r>
            <a:r>
              <a:rPr lang="en-GB" b="1" dirty="0">
                <a:solidFill>
                  <a:schemeClr val="accent1">
                    <a:lumMod val="60000"/>
                    <a:lumOff val="40000"/>
                  </a:schemeClr>
                </a:solidFill>
                <a:latin typeface="Arial" charset="0"/>
              </a:rPr>
              <a:t>field </a:t>
            </a:r>
            <a:r>
              <a:rPr lang="en-GB" b="1" dirty="0">
                <a:solidFill>
                  <a:schemeClr val="accent1">
                    <a:lumMod val="60000"/>
                    <a:lumOff val="40000"/>
                  </a:schemeClr>
                </a:solidFill>
                <a:latin typeface="Arial" charset="0"/>
              </a:rPr>
              <a:t>8 </a:t>
            </a:r>
            <a:r>
              <a:rPr lang="en-GB" b="1" dirty="0">
                <a:solidFill>
                  <a:schemeClr val="accent1">
                    <a:lumMod val="60000"/>
                    <a:lumOff val="40000"/>
                  </a:schemeClr>
                </a:solidFill>
                <a:latin typeface="Arial" charset="0"/>
              </a:rPr>
              <a:t>at </a:t>
            </a:r>
            <a:r>
              <a:rPr lang="en-GB" b="1" dirty="0">
                <a:solidFill>
                  <a:schemeClr val="accent1">
                    <a:lumMod val="60000"/>
                    <a:lumOff val="40000"/>
                  </a:schemeClr>
                </a:solidFill>
                <a:latin typeface="Arial" charset="0"/>
              </a:rPr>
              <a:t>Orapa.</a:t>
            </a:r>
          </a:p>
          <a:p>
            <a:pPr>
              <a:defRPr/>
            </a:pPr>
            <a:endParaRPr lang="en-US" b="1" i="1" dirty="0">
              <a:solidFill>
                <a:srgbClr val="FF0000"/>
              </a:solidFill>
              <a:cs typeface="Arial" pitchFamily="34" charset="0"/>
            </a:endParaRPr>
          </a:p>
          <a:p>
            <a:pPr>
              <a:buClr>
                <a:srgbClr val="FF0000"/>
              </a:buClr>
              <a:buFont typeface="Wingdings" pitchFamily="2" charset="2"/>
              <a:buChar char="q"/>
              <a:defRPr/>
            </a:pPr>
            <a:endParaRPr lang="en-GB" b="1" dirty="0">
              <a:solidFill>
                <a:schemeClr val="accent1">
                  <a:lumMod val="60000"/>
                  <a:lumOff val="40000"/>
                </a:schemeClr>
              </a:solidFill>
              <a:latin typeface="Arial" charset="0"/>
            </a:endParaRPr>
          </a:p>
          <a:p>
            <a:pPr>
              <a:buClr>
                <a:srgbClr val="FF0000"/>
              </a:buClr>
              <a:defRPr/>
            </a:pPr>
            <a:endParaRPr lang="en-GB" b="1" dirty="0">
              <a:solidFill>
                <a:schemeClr val="accent1">
                  <a:lumMod val="60000"/>
                  <a:lumOff val="40000"/>
                </a:schemeClr>
              </a:solidFill>
              <a:latin typeface="Arial" charset="0"/>
              <a:cs typeface="Arial" pitchFamily="34" charset="0"/>
            </a:endParaRPr>
          </a:p>
          <a:p>
            <a:pPr>
              <a:buClr>
                <a:srgbClr val="FF0000"/>
              </a:buClr>
              <a:buFont typeface="Wingdings" pitchFamily="2" charset="2"/>
              <a:buChar char="q"/>
              <a:defRPr/>
            </a:pPr>
            <a:endParaRPr lang="en-GB" b="1" dirty="0">
              <a:solidFill>
                <a:schemeClr val="accent1">
                  <a:lumMod val="60000"/>
                  <a:lumOff val="40000"/>
                </a:schemeClr>
              </a:solidFill>
              <a:latin typeface="Arial" charset="0"/>
            </a:endParaRPr>
          </a:p>
          <a:p>
            <a:pPr>
              <a:buClr>
                <a:srgbClr val="FF0000"/>
              </a:buClr>
              <a:defRPr/>
            </a:pPr>
            <a:endParaRPr lang="en-GB" dirty="0">
              <a:solidFill>
                <a:schemeClr val="accent1">
                  <a:lumMod val="60000"/>
                  <a:lumOff val="40000"/>
                </a:schemeClr>
              </a:solidFill>
              <a:latin typeface="Arial" charset="0"/>
            </a:endParaRPr>
          </a:p>
        </p:txBody>
      </p:sp>
      <p:sp>
        <p:nvSpPr>
          <p:cNvPr id="5"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259923941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3"/>
          <p:cNvSpPr>
            <a:spLocks noGrp="1"/>
          </p:cNvSpPr>
          <p:nvPr>
            <p:ph idx="1"/>
          </p:nvPr>
        </p:nvSpPr>
        <p:spPr>
          <a:xfrm>
            <a:off x="2381251" y="1214438"/>
            <a:ext cx="7489825" cy="5922962"/>
          </a:xfrm>
        </p:spPr>
        <p:txBody>
          <a:bodyPr/>
          <a:lstStyle/>
          <a:p>
            <a:pPr marL="800100" lvl="1" indent="-342900">
              <a:buClr>
                <a:srgbClr val="3333CC"/>
              </a:buClr>
              <a:buFont typeface="Wingdings" panose="05000000000000000000" pitchFamily="2" charset="2"/>
              <a:buChar char="Ø"/>
              <a:defRPr/>
            </a:pPr>
            <a:r>
              <a:rPr lang="en-GB" sz="2200" b="1" dirty="0">
                <a:solidFill>
                  <a:srgbClr val="3333CC"/>
                </a:solidFill>
              </a:rPr>
              <a:t>NEW STRATEGIC PLAN &amp; DEBSWANA WATER USE  OPTMISATION STUDIES</a:t>
            </a:r>
          </a:p>
          <a:p>
            <a:pPr marL="800100" lvl="1" indent="-342900">
              <a:buClr>
                <a:srgbClr val="3333CC"/>
              </a:buClr>
              <a:buFont typeface="Wingdings" panose="05000000000000000000" pitchFamily="2" charset="2"/>
              <a:buChar char="Ø"/>
              <a:defRPr/>
            </a:pPr>
            <a:endParaRPr lang="en-GB" sz="2200" b="1" dirty="0">
              <a:solidFill>
                <a:srgbClr val="3333CC"/>
              </a:solidFill>
            </a:endParaRPr>
          </a:p>
          <a:p>
            <a:pPr marL="800100" lvl="1" indent="-342900">
              <a:buClr>
                <a:srgbClr val="3333CC"/>
              </a:buClr>
              <a:buFont typeface="Wingdings" panose="05000000000000000000" pitchFamily="2" charset="2"/>
              <a:buChar char="Ø"/>
              <a:defRPr/>
            </a:pPr>
            <a:r>
              <a:rPr lang="en-GB" sz="2200" b="1" dirty="0">
                <a:solidFill>
                  <a:srgbClr val="3333CC"/>
                </a:solidFill>
              </a:rPr>
              <a:t>WORKSHOPS/FORUMS ON WATER</a:t>
            </a:r>
          </a:p>
          <a:p>
            <a:pPr marL="800100" lvl="1" indent="-342900">
              <a:buClr>
                <a:srgbClr val="3333CC"/>
              </a:buClr>
              <a:buFont typeface="Wingdings" panose="05000000000000000000" pitchFamily="2" charset="2"/>
              <a:buChar char="Ø"/>
              <a:defRPr/>
            </a:pPr>
            <a:endParaRPr lang="en-GB" sz="2200" b="1" dirty="0">
              <a:solidFill>
                <a:srgbClr val="3333CC"/>
              </a:solidFill>
            </a:endParaRPr>
          </a:p>
          <a:p>
            <a:pPr marL="800100" lvl="1" indent="-342900">
              <a:buClr>
                <a:srgbClr val="3333CC"/>
              </a:buClr>
              <a:buFont typeface="Wingdings" panose="05000000000000000000" pitchFamily="2" charset="2"/>
              <a:buChar char="Ø"/>
              <a:defRPr/>
            </a:pPr>
            <a:r>
              <a:rPr lang="en-GB" sz="2200" b="1" dirty="0">
                <a:solidFill>
                  <a:srgbClr val="3333CC"/>
                </a:solidFill>
              </a:rPr>
              <a:t>FORMATION OF WATER STRUCTURES  AT THE MINES </a:t>
            </a:r>
          </a:p>
          <a:p>
            <a:pPr marL="800100" lvl="1" indent="-342900">
              <a:buClr>
                <a:srgbClr val="3333CC"/>
              </a:buClr>
              <a:buFont typeface="Wingdings" panose="05000000000000000000" pitchFamily="2" charset="2"/>
              <a:buChar char="Ø"/>
              <a:defRPr/>
            </a:pPr>
            <a:endParaRPr lang="en-GB" sz="2200" b="1" dirty="0">
              <a:solidFill>
                <a:srgbClr val="3333CC"/>
              </a:solidFill>
            </a:endParaRPr>
          </a:p>
          <a:p>
            <a:pPr marL="800100" lvl="1" indent="-342900">
              <a:buClr>
                <a:srgbClr val="3333CC"/>
              </a:buClr>
              <a:buFont typeface="Wingdings" panose="05000000000000000000" pitchFamily="2" charset="2"/>
              <a:buChar char="Ø"/>
              <a:defRPr/>
            </a:pPr>
            <a:r>
              <a:rPr lang="en-GB" sz="2200" b="1" dirty="0">
                <a:solidFill>
                  <a:srgbClr val="3333CC"/>
                </a:solidFill>
              </a:rPr>
              <a:t>STRATEGIC GROUNDWATER TECHNICAL PARTNERSHIP</a:t>
            </a:r>
          </a:p>
          <a:p>
            <a:pPr marL="800100" lvl="1" indent="-342900">
              <a:buClr>
                <a:srgbClr val="3333CC"/>
              </a:buClr>
              <a:buFont typeface="Wingdings" panose="05000000000000000000" pitchFamily="2" charset="2"/>
              <a:buChar char="Ø"/>
              <a:defRPr/>
            </a:pPr>
            <a:endParaRPr lang="en-GB" sz="2200" b="1" dirty="0">
              <a:solidFill>
                <a:srgbClr val="3333CC"/>
              </a:solidFill>
            </a:endParaRPr>
          </a:p>
          <a:p>
            <a:pPr marL="914400" lvl="1" indent="-457200">
              <a:buClr>
                <a:srgbClr val="3333CC"/>
              </a:buClr>
              <a:buFont typeface="Wingdings" panose="05000000000000000000" pitchFamily="2" charset="2"/>
              <a:buChar char="Ø"/>
              <a:defRPr/>
            </a:pPr>
            <a:r>
              <a:rPr lang="en-GB" sz="2200" b="1" dirty="0">
                <a:solidFill>
                  <a:srgbClr val="3333CC"/>
                </a:solidFill>
              </a:rPr>
              <a:t>IMPLEMENTATION STRATEGY BOBS DEBSWANA DRINKING WATER STANDARDS</a:t>
            </a:r>
          </a:p>
          <a:p>
            <a:pPr marL="800100" lvl="1" indent="-342900">
              <a:buFontTx/>
              <a:buAutoNum type="arabicPeriod"/>
              <a:defRPr/>
            </a:pPr>
            <a:endParaRPr lang="en-GB" dirty="0" smtClean="0">
              <a:solidFill>
                <a:srgbClr val="FFFF00"/>
              </a:solidFill>
            </a:endParaRPr>
          </a:p>
          <a:p>
            <a:pPr marL="800100" lvl="1" indent="-342900">
              <a:buFontTx/>
              <a:buAutoNum type="arabicPeriod"/>
              <a:defRPr/>
            </a:pPr>
            <a:endParaRPr lang="en-US" dirty="0" smtClean="0">
              <a:solidFill>
                <a:srgbClr val="FFFF00"/>
              </a:solidFill>
            </a:endParaRPr>
          </a:p>
          <a:p>
            <a:pPr marL="0" indent="0">
              <a:buNone/>
              <a:defRPr/>
            </a:pPr>
            <a:endParaRPr lang="en-US" dirty="0" smtClean="0"/>
          </a:p>
        </p:txBody>
      </p:sp>
      <p:sp>
        <p:nvSpPr>
          <p:cNvPr id="6" name="TextBox 5"/>
          <p:cNvSpPr txBox="1"/>
          <p:nvPr/>
        </p:nvSpPr>
        <p:spPr>
          <a:xfrm rot="16200000">
            <a:off x="-478631" y="3074194"/>
            <a:ext cx="4927600" cy="922338"/>
          </a:xfrm>
          <a:prstGeom prst="rect">
            <a:avLst/>
          </a:prstGeom>
          <a:noFill/>
        </p:spPr>
        <p:txBody>
          <a:bodyPr>
            <a:spAutoFit/>
          </a:bodyPr>
          <a:lstStyle/>
          <a:p>
            <a:pPr>
              <a:defRPr/>
            </a:pPr>
            <a:r>
              <a:rPr lang="en-GB" sz="5400" b="1" u="sng" dirty="0">
                <a:solidFill>
                  <a:srgbClr val="3333CC"/>
                </a:solidFill>
                <a:latin typeface="Arial" charset="0"/>
              </a:rPr>
              <a:t>INITIATIVES</a:t>
            </a:r>
            <a:endParaRPr lang="en-US" sz="5400" b="1" u="sng" dirty="0">
              <a:solidFill>
                <a:srgbClr val="3333CC"/>
              </a:solidFill>
              <a:latin typeface="Arial" charset="0"/>
            </a:endParaRPr>
          </a:p>
        </p:txBody>
      </p:sp>
      <p:sp>
        <p:nvSpPr>
          <p:cNvPr id="7" name="Title 6"/>
          <p:cNvSpPr>
            <a:spLocks noGrp="1"/>
          </p:cNvSpPr>
          <p:nvPr>
            <p:ph type="title"/>
          </p:nvPr>
        </p:nvSpPr>
        <p:spPr/>
        <p:txBody>
          <a:bodyPr/>
          <a:lstStyle/>
          <a:p>
            <a:pPr eaLnBrk="1" hangingPunct="1">
              <a:defRPr/>
            </a:pPr>
            <a:endParaRPr lang="en-US" smtClean="0"/>
          </a:p>
        </p:txBody>
      </p:sp>
      <p:sp>
        <p:nvSpPr>
          <p:cNvPr id="9"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272193906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3"/>
          <p:cNvSpPr>
            <a:spLocks noGrp="1"/>
          </p:cNvSpPr>
          <p:nvPr>
            <p:ph idx="1"/>
          </p:nvPr>
        </p:nvSpPr>
        <p:spPr>
          <a:xfrm>
            <a:off x="2024063" y="1285876"/>
            <a:ext cx="8934450" cy="5762625"/>
          </a:xfrm>
        </p:spPr>
        <p:txBody>
          <a:bodyPr/>
          <a:lstStyle/>
          <a:p>
            <a:pPr marL="914400" lvl="1" indent="-457200">
              <a:buClr>
                <a:srgbClr val="3333CC"/>
              </a:buClr>
              <a:buFont typeface="Wingdings" panose="05000000000000000000" pitchFamily="2" charset="2"/>
              <a:buChar char="Ø"/>
            </a:pPr>
            <a:r>
              <a:rPr lang="en-GB" sz="2200" b="1">
                <a:solidFill>
                  <a:srgbClr val="3333CC"/>
                </a:solidFill>
              </a:rPr>
              <a:t>STRATEGIC HIGH LEVEL MINE DEWATERING/DEPRESSURIZATION  PARTNER</a:t>
            </a:r>
          </a:p>
          <a:p>
            <a:pPr marL="914400" lvl="1" indent="-457200">
              <a:buClr>
                <a:srgbClr val="3333CC"/>
              </a:buClr>
              <a:buFont typeface="Wingdings" panose="05000000000000000000" pitchFamily="2" charset="2"/>
              <a:buChar char="Ø"/>
            </a:pPr>
            <a:endParaRPr lang="en-GB" sz="2200" b="1">
              <a:solidFill>
                <a:srgbClr val="3333CC"/>
              </a:solidFill>
            </a:endParaRPr>
          </a:p>
          <a:p>
            <a:pPr marL="914400" lvl="1" indent="-457200">
              <a:buClr>
                <a:srgbClr val="3333CC"/>
              </a:buClr>
              <a:buFont typeface="Wingdings" panose="05000000000000000000" pitchFamily="2" charset="2"/>
              <a:buChar char="Ø"/>
            </a:pPr>
            <a:r>
              <a:rPr lang="en-GB" sz="2200" b="1">
                <a:solidFill>
                  <a:srgbClr val="3333CC"/>
                </a:solidFill>
              </a:rPr>
              <a:t>STRATEGIC PASTE THICKENING PARTNER</a:t>
            </a:r>
          </a:p>
          <a:p>
            <a:pPr marL="914400" lvl="1" indent="-457200">
              <a:buClr>
                <a:srgbClr val="3333CC"/>
              </a:buClr>
              <a:buFont typeface="Wingdings" panose="05000000000000000000" pitchFamily="2" charset="2"/>
              <a:buChar char="Ø"/>
            </a:pPr>
            <a:endParaRPr lang="en-GB" sz="2200" b="1">
              <a:solidFill>
                <a:srgbClr val="3333CC"/>
              </a:solidFill>
            </a:endParaRPr>
          </a:p>
          <a:p>
            <a:pPr marL="914400" lvl="1" indent="-457200">
              <a:buClr>
                <a:srgbClr val="3333CC"/>
              </a:buClr>
              <a:buFont typeface="Wingdings" panose="05000000000000000000" pitchFamily="2" charset="2"/>
              <a:buChar char="Ø"/>
            </a:pPr>
            <a:r>
              <a:rPr lang="en-GB" sz="2200" b="1">
                <a:solidFill>
                  <a:srgbClr val="3333CC"/>
                </a:solidFill>
              </a:rPr>
              <a:t>STRATEGIC DRILLING PARTNER</a:t>
            </a:r>
          </a:p>
          <a:p>
            <a:pPr marL="914400" lvl="1" indent="-457200">
              <a:buClr>
                <a:srgbClr val="3333CC"/>
              </a:buClr>
              <a:buFont typeface="Wingdings" panose="05000000000000000000" pitchFamily="2" charset="2"/>
              <a:buChar char="Ø"/>
            </a:pPr>
            <a:endParaRPr lang="en-GB" sz="2200" b="1">
              <a:solidFill>
                <a:srgbClr val="3333CC"/>
              </a:solidFill>
            </a:endParaRPr>
          </a:p>
          <a:p>
            <a:pPr marL="914400" lvl="1" indent="-457200">
              <a:buClr>
                <a:srgbClr val="3333CC"/>
              </a:buClr>
              <a:buFont typeface="Wingdings" panose="05000000000000000000" pitchFamily="2" charset="2"/>
              <a:buChar char="Ø"/>
            </a:pPr>
            <a:r>
              <a:rPr lang="en-GB" sz="2200" b="1">
                <a:solidFill>
                  <a:srgbClr val="3333CC"/>
                </a:solidFill>
              </a:rPr>
              <a:t>RAINFALL / STORM WATER HARVESTING </a:t>
            </a:r>
          </a:p>
          <a:p>
            <a:pPr marL="914400" lvl="1" indent="-457200">
              <a:buClr>
                <a:srgbClr val="3333CC"/>
              </a:buClr>
              <a:buFont typeface="Wingdings" panose="05000000000000000000" pitchFamily="2" charset="2"/>
              <a:buChar char="Ø"/>
            </a:pPr>
            <a:endParaRPr lang="en-GB" sz="2200" b="1">
              <a:solidFill>
                <a:srgbClr val="3333CC"/>
              </a:solidFill>
            </a:endParaRPr>
          </a:p>
          <a:p>
            <a:pPr marL="914400" lvl="1" indent="-457200">
              <a:buClr>
                <a:srgbClr val="3333CC"/>
              </a:buClr>
              <a:buFont typeface="Wingdings" panose="05000000000000000000" pitchFamily="2" charset="2"/>
              <a:buChar char="Ø"/>
            </a:pPr>
            <a:r>
              <a:rPr lang="en-GB" sz="2200" b="1">
                <a:solidFill>
                  <a:srgbClr val="3333CC"/>
                </a:solidFill>
              </a:rPr>
              <a:t>WATER RESOURCES DATABASE IMPLEMENTATION</a:t>
            </a:r>
          </a:p>
          <a:p>
            <a:pPr marL="914400" lvl="1" indent="-457200">
              <a:buClr>
                <a:srgbClr val="3333CC"/>
              </a:buClr>
              <a:buFont typeface="Wingdings" panose="05000000000000000000" pitchFamily="2" charset="2"/>
              <a:buChar char="Ø"/>
            </a:pPr>
            <a:endParaRPr lang="en-GB" sz="2200" b="1">
              <a:solidFill>
                <a:srgbClr val="3333CC"/>
              </a:solidFill>
            </a:endParaRPr>
          </a:p>
          <a:p>
            <a:pPr marL="914400" lvl="1" indent="-457200">
              <a:buClr>
                <a:srgbClr val="3333CC"/>
              </a:buClr>
              <a:buFont typeface="Wingdings" panose="05000000000000000000" pitchFamily="2" charset="2"/>
              <a:buChar char="Ø"/>
            </a:pPr>
            <a:r>
              <a:rPr lang="en-GB" sz="2200" b="1">
                <a:solidFill>
                  <a:srgbClr val="3333CC"/>
                </a:solidFill>
              </a:rPr>
              <a:t>UPGRADE TO ORAPA’S DOMESTIC WATER SUPPLY (Desalination)</a:t>
            </a:r>
          </a:p>
          <a:p>
            <a:pPr marL="914400" lvl="1" indent="-457200">
              <a:buFontTx/>
              <a:buAutoNum type="arabicPeriod" startAt="4"/>
            </a:pPr>
            <a:endParaRPr lang="en-GB" b="1" smtClean="0">
              <a:solidFill>
                <a:srgbClr val="FFFF00"/>
              </a:solidFill>
            </a:endParaRPr>
          </a:p>
          <a:p>
            <a:pPr marL="914400" lvl="1" indent="-457200">
              <a:buFontTx/>
              <a:buAutoNum type="arabicPeriod" startAt="4"/>
            </a:pPr>
            <a:endParaRPr lang="en-GB" b="1" smtClean="0">
              <a:solidFill>
                <a:srgbClr val="FFFF00"/>
              </a:solidFill>
            </a:endParaRPr>
          </a:p>
        </p:txBody>
      </p:sp>
      <p:sp>
        <p:nvSpPr>
          <p:cNvPr id="5" name="Title 4"/>
          <p:cNvSpPr>
            <a:spLocks noGrp="1"/>
          </p:cNvSpPr>
          <p:nvPr>
            <p:ph type="title"/>
          </p:nvPr>
        </p:nvSpPr>
        <p:spPr/>
        <p:txBody>
          <a:bodyPr/>
          <a:lstStyle/>
          <a:p>
            <a:pPr eaLnBrk="1" hangingPunct="1">
              <a:defRPr/>
            </a:pPr>
            <a:endParaRPr lang="en-US" dirty="0" smtClean="0"/>
          </a:p>
        </p:txBody>
      </p:sp>
      <p:sp>
        <p:nvSpPr>
          <p:cNvPr id="6" name="TextBox 5"/>
          <p:cNvSpPr txBox="1"/>
          <p:nvPr/>
        </p:nvSpPr>
        <p:spPr>
          <a:xfrm rot="16200000">
            <a:off x="-478631" y="3002756"/>
            <a:ext cx="4927600" cy="922338"/>
          </a:xfrm>
          <a:prstGeom prst="rect">
            <a:avLst/>
          </a:prstGeom>
          <a:noFill/>
        </p:spPr>
        <p:txBody>
          <a:bodyPr>
            <a:spAutoFit/>
          </a:bodyPr>
          <a:lstStyle/>
          <a:p>
            <a:pPr>
              <a:defRPr/>
            </a:pPr>
            <a:r>
              <a:rPr lang="en-GB" sz="5400" b="1" u="sng" dirty="0">
                <a:solidFill>
                  <a:srgbClr val="3333CC"/>
                </a:solidFill>
                <a:latin typeface="Arial" charset="0"/>
              </a:rPr>
              <a:t>INITIATIVES</a:t>
            </a:r>
            <a:endParaRPr lang="en-US" sz="5400" b="1" u="sng" dirty="0">
              <a:solidFill>
                <a:srgbClr val="3333CC"/>
              </a:solidFill>
              <a:latin typeface="Arial" charset="0"/>
            </a:endParaRPr>
          </a:p>
        </p:txBody>
      </p:sp>
      <p:sp>
        <p:nvSpPr>
          <p:cNvPr id="8"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39076877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3"/>
          <p:cNvSpPr>
            <a:spLocks noGrp="1"/>
          </p:cNvSpPr>
          <p:nvPr>
            <p:ph idx="1"/>
          </p:nvPr>
        </p:nvSpPr>
        <p:spPr>
          <a:xfrm>
            <a:off x="1524000" y="1412875"/>
            <a:ext cx="8934450" cy="7073900"/>
          </a:xfrm>
        </p:spPr>
        <p:txBody>
          <a:bodyPr/>
          <a:lstStyle/>
          <a:p>
            <a:pPr marL="914400" lvl="1" indent="-457200">
              <a:buClr>
                <a:srgbClr val="3333CC"/>
              </a:buClr>
              <a:buFont typeface="Wingdings" panose="05000000000000000000" pitchFamily="2" charset="2"/>
              <a:buChar char="Ø"/>
              <a:defRPr/>
            </a:pPr>
            <a:r>
              <a:rPr lang="en-GB" sz="2000" b="1" cap="all" dirty="0">
                <a:solidFill>
                  <a:srgbClr val="3333CC"/>
                </a:solidFill>
              </a:rPr>
              <a:t>Comprehensive Monitoring and </a:t>
            </a:r>
            <a:r>
              <a:rPr lang="en-GB" sz="2000" b="1" cap="all" dirty="0" err="1">
                <a:solidFill>
                  <a:srgbClr val="3333CC"/>
                </a:solidFill>
              </a:rPr>
              <a:t>modelLing</a:t>
            </a:r>
            <a:r>
              <a:rPr lang="en-GB" sz="2000" b="1" cap="all" dirty="0">
                <a:solidFill>
                  <a:srgbClr val="3333CC"/>
                </a:solidFill>
              </a:rPr>
              <a:t> of the national resource  in the areas of operation</a:t>
            </a:r>
          </a:p>
          <a:p>
            <a:pPr marL="914400" lvl="1" indent="-457200">
              <a:buClr>
                <a:srgbClr val="3333CC"/>
              </a:buClr>
              <a:buFont typeface="Wingdings" panose="05000000000000000000" pitchFamily="2" charset="2"/>
              <a:buChar char="Ø"/>
              <a:defRPr/>
            </a:pPr>
            <a:endParaRPr lang="en-GB" sz="2000" b="1" cap="all" dirty="0">
              <a:solidFill>
                <a:srgbClr val="3333CC"/>
              </a:solidFill>
            </a:endParaRPr>
          </a:p>
          <a:p>
            <a:pPr marL="914400" lvl="1" indent="-457200">
              <a:buClr>
                <a:srgbClr val="3333CC"/>
              </a:buClr>
              <a:buFont typeface="Wingdings" panose="05000000000000000000" pitchFamily="2" charset="2"/>
              <a:buChar char="Ø"/>
              <a:defRPr/>
            </a:pPr>
            <a:r>
              <a:rPr lang="en-GB" sz="2000" b="1" dirty="0">
                <a:solidFill>
                  <a:srgbClr val="3333CC"/>
                </a:solidFill>
              </a:rPr>
              <a:t>ON AVERAGE, 15 PROJECTS A YEAR UNDERTAKEN IN THE FIELD OF GROUNDWATER ASSESSMENT &amp; MANAGEMENT</a:t>
            </a:r>
          </a:p>
          <a:p>
            <a:pPr marL="914400" lvl="1" indent="-457200">
              <a:buClr>
                <a:srgbClr val="3333CC"/>
              </a:buClr>
              <a:buFont typeface="Wingdings" panose="05000000000000000000" pitchFamily="2" charset="2"/>
              <a:buChar char="Ø"/>
              <a:defRPr/>
            </a:pPr>
            <a:endParaRPr lang="en-GB" sz="2000" b="1" dirty="0">
              <a:solidFill>
                <a:srgbClr val="3333CC"/>
              </a:solidFill>
            </a:endParaRPr>
          </a:p>
          <a:p>
            <a:pPr marL="914400" lvl="1" indent="-457200">
              <a:buClr>
                <a:srgbClr val="3333CC"/>
              </a:buClr>
              <a:buFont typeface="Wingdings" panose="05000000000000000000" pitchFamily="2" charset="2"/>
              <a:buChar char="Ø"/>
              <a:defRPr/>
            </a:pPr>
            <a:r>
              <a:rPr lang="en-GB" sz="2000" b="1" dirty="0">
                <a:solidFill>
                  <a:srgbClr val="3333CC"/>
                </a:solidFill>
              </a:rPr>
              <a:t>BOREHOLE REHABILITATION PROGRAMMES</a:t>
            </a:r>
          </a:p>
          <a:p>
            <a:pPr marL="914400" lvl="1" indent="-457200">
              <a:buClr>
                <a:srgbClr val="3333CC"/>
              </a:buClr>
              <a:buFont typeface="Wingdings" panose="05000000000000000000" pitchFamily="2" charset="2"/>
              <a:buChar char="Ø"/>
              <a:defRPr/>
            </a:pPr>
            <a:endParaRPr lang="en-GB" sz="2000" b="1" dirty="0">
              <a:solidFill>
                <a:srgbClr val="3333CC"/>
              </a:solidFill>
            </a:endParaRPr>
          </a:p>
          <a:p>
            <a:pPr marL="914400" lvl="1" indent="-457200">
              <a:buClr>
                <a:srgbClr val="3333CC"/>
              </a:buClr>
              <a:buFont typeface="Wingdings" panose="05000000000000000000" pitchFamily="2" charset="2"/>
              <a:buChar char="Ø"/>
              <a:defRPr/>
            </a:pPr>
            <a:r>
              <a:rPr lang="en-GB" sz="2000" b="1" dirty="0">
                <a:solidFill>
                  <a:srgbClr val="3333CC"/>
                </a:solidFill>
              </a:rPr>
              <a:t>IMPLEMENTATION OF BOBS DRINKING WATER QUALITY STANDARDS AND MONITORING PROGRAMES THROUGH SERVICE LEVEL AGREEMENTS</a:t>
            </a:r>
          </a:p>
          <a:p>
            <a:pPr marL="914400" lvl="1" indent="-457200">
              <a:buClr>
                <a:srgbClr val="3333CC"/>
              </a:buClr>
              <a:buFont typeface="Wingdings" panose="05000000000000000000" pitchFamily="2" charset="2"/>
              <a:buChar char="Ø"/>
              <a:defRPr/>
            </a:pPr>
            <a:endParaRPr lang="en-GB" sz="2000" b="1" dirty="0">
              <a:solidFill>
                <a:srgbClr val="3333CC"/>
              </a:solidFill>
            </a:endParaRPr>
          </a:p>
          <a:p>
            <a:pPr marL="914400" lvl="1" indent="-457200">
              <a:buClr>
                <a:srgbClr val="3333CC"/>
              </a:buClr>
              <a:buFont typeface="Wingdings" panose="05000000000000000000" pitchFamily="2" charset="2"/>
              <a:buChar char="Ø"/>
              <a:defRPr/>
            </a:pPr>
            <a:r>
              <a:rPr lang="en-GB" sz="2000" b="1" dirty="0">
                <a:solidFill>
                  <a:srgbClr val="3333CC"/>
                </a:solidFill>
              </a:rPr>
              <a:t>EXPLORATION &amp; ASSESSMENT OF “INDUSTRIAL” WELLFIELDS</a:t>
            </a:r>
          </a:p>
          <a:p>
            <a:pPr marL="914400" lvl="1" indent="-457200">
              <a:buClr>
                <a:srgbClr val="3333CC"/>
              </a:buClr>
              <a:buFont typeface="Wingdings" panose="05000000000000000000" pitchFamily="2" charset="2"/>
              <a:buChar char="Ø"/>
              <a:defRPr/>
            </a:pPr>
            <a:endParaRPr lang="en-GB" sz="2200" dirty="0">
              <a:solidFill>
                <a:srgbClr val="3333CC"/>
              </a:solidFill>
            </a:endParaRPr>
          </a:p>
          <a:p>
            <a:pPr marL="914400" lvl="1" indent="-457200">
              <a:buFontTx/>
              <a:buAutoNum type="arabicPeriod"/>
              <a:defRPr/>
            </a:pPr>
            <a:endParaRPr lang="en-GB" dirty="0" smtClean="0">
              <a:solidFill>
                <a:srgbClr val="FFFF00"/>
              </a:solidFill>
            </a:endParaRPr>
          </a:p>
          <a:p>
            <a:pPr marL="914400" lvl="1" indent="-457200">
              <a:buNone/>
              <a:defRPr/>
            </a:pPr>
            <a:endParaRPr lang="en-GB" dirty="0" smtClean="0">
              <a:solidFill>
                <a:srgbClr val="FFFF00"/>
              </a:solidFill>
            </a:endParaRPr>
          </a:p>
          <a:p>
            <a:pPr marL="914400" lvl="1" indent="-457200">
              <a:buFontTx/>
              <a:buAutoNum type="arabicPeriod" startAt="4"/>
              <a:defRPr/>
            </a:pPr>
            <a:endParaRPr lang="en-GB" dirty="0" smtClean="0">
              <a:solidFill>
                <a:srgbClr val="FFFF00"/>
              </a:solidFill>
            </a:endParaRPr>
          </a:p>
          <a:p>
            <a:pPr marL="914400" lvl="1" indent="-457200">
              <a:buNone/>
              <a:defRPr/>
            </a:pPr>
            <a:endParaRPr lang="en-GB" dirty="0" smtClean="0">
              <a:solidFill>
                <a:srgbClr val="FFFF00"/>
              </a:solidFill>
            </a:endParaRPr>
          </a:p>
          <a:p>
            <a:pPr marL="914400" lvl="1" indent="-457200">
              <a:buFontTx/>
              <a:buAutoNum type="arabicPeriod" startAt="4"/>
              <a:defRPr/>
            </a:pPr>
            <a:endParaRPr lang="en-GB" b="1" dirty="0" smtClean="0">
              <a:solidFill>
                <a:srgbClr val="FFFF00"/>
              </a:solidFill>
            </a:endParaRPr>
          </a:p>
          <a:p>
            <a:pPr marL="914400" lvl="1" indent="-457200">
              <a:buFontTx/>
              <a:buAutoNum type="arabicPeriod" startAt="4"/>
              <a:defRPr/>
            </a:pPr>
            <a:endParaRPr lang="en-GB" b="1" dirty="0" smtClean="0">
              <a:solidFill>
                <a:srgbClr val="FFFF00"/>
              </a:solidFill>
            </a:endParaRPr>
          </a:p>
        </p:txBody>
      </p:sp>
      <p:sp>
        <p:nvSpPr>
          <p:cNvPr id="6" name="TextBox 5"/>
          <p:cNvSpPr txBox="1"/>
          <p:nvPr/>
        </p:nvSpPr>
        <p:spPr>
          <a:xfrm rot="16200000">
            <a:off x="-892969" y="3417095"/>
            <a:ext cx="5357813" cy="523875"/>
          </a:xfrm>
          <a:prstGeom prst="rect">
            <a:avLst/>
          </a:prstGeom>
          <a:noFill/>
        </p:spPr>
        <p:txBody>
          <a:bodyPr>
            <a:spAutoFit/>
          </a:bodyPr>
          <a:lstStyle/>
          <a:p>
            <a:pPr>
              <a:defRPr/>
            </a:pPr>
            <a:r>
              <a:rPr lang="en-GB" sz="2800" b="1" u="sng" dirty="0">
                <a:solidFill>
                  <a:srgbClr val="3333CC"/>
                </a:solidFill>
                <a:latin typeface="Arial" charset="0"/>
              </a:rPr>
              <a:t>GROUNDWATER</a:t>
            </a:r>
            <a:r>
              <a:rPr lang="en-GB" sz="2800" dirty="0">
                <a:solidFill>
                  <a:srgbClr val="3333CC"/>
                </a:solidFill>
                <a:latin typeface="Arial" charset="0"/>
              </a:rPr>
              <a:t> </a:t>
            </a:r>
            <a:r>
              <a:rPr lang="en-GB" sz="2800" b="1" u="sng" dirty="0">
                <a:solidFill>
                  <a:srgbClr val="3333CC"/>
                </a:solidFill>
                <a:latin typeface="Arial" charset="0"/>
              </a:rPr>
              <a:t>INITIATIVES</a:t>
            </a:r>
            <a:endParaRPr lang="en-US" sz="2800" b="1" u="sng" dirty="0">
              <a:solidFill>
                <a:srgbClr val="3333CC"/>
              </a:solidFill>
              <a:latin typeface="Arial" charset="0"/>
            </a:endParaRPr>
          </a:p>
        </p:txBody>
      </p:sp>
      <p:sp>
        <p:nvSpPr>
          <p:cNvPr id="7"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228766301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52625" y="1000126"/>
            <a:ext cx="7772400" cy="612775"/>
          </a:xfrm>
        </p:spPr>
        <p:txBody>
          <a:bodyPr/>
          <a:lstStyle/>
          <a:p>
            <a:pPr eaLnBrk="1" hangingPunct="1">
              <a:defRPr/>
            </a:pPr>
            <a:r>
              <a:rPr lang="en-US" sz="2800" dirty="0">
                <a:solidFill>
                  <a:srgbClr val="3333CC"/>
                </a:solidFill>
              </a:rPr>
              <a:t>LESSONS LEARNT</a:t>
            </a:r>
          </a:p>
        </p:txBody>
      </p:sp>
      <p:sp>
        <p:nvSpPr>
          <p:cNvPr id="30723" name="Content Placeholder 3"/>
          <p:cNvSpPr>
            <a:spLocks noGrp="1"/>
          </p:cNvSpPr>
          <p:nvPr>
            <p:ph idx="1"/>
          </p:nvPr>
        </p:nvSpPr>
        <p:spPr>
          <a:xfrm>
            <a:off x="2166938" y="1714500"/>
            <a:ext cx="7772400" cy="5657850"/>
          </a:xfrm>
        </p:spPr>
        <p:txBody>
          <a:bodyPr/>
          <a:lstStyle/>
          <a:p>
            <a:pPr marL="0" indent="0">
              <a:buClr>
                <a:srgbClr val="3333CC"/>
              </a:buClr>
              <a:buFont typeface="Wingdings" panose="05000000000000000000" pitchFamily="2" charset="2"/>
              <a:buChar char="Ø"/>
            </a:pPr>
            <a:r>
              <a:rPr lang="en-GB" sz="2000" b="1">
                <a:solidFill>
                  <a:srgbClr val="3333CC"/>
                </a:solidFill>
              </a:rPr>
              <a:t>To cater for maintenance, failures etc., up 15% additional resource need to be planned for</a:t>
            </a:r>
          </a:p>
          <a:p>
            <a:pPr marL="0" indent="0">
              <a:buClr>
                <a:srgbClr val="3333CC"/>
              </a:buClr>
              <a:buFont typeface="Wingdings" panose="05000000000000000000" pitchFamily="2" charset="2"/>
              <a:buChar char="Ø"/>
            </a:pPr>
            <a:endParaRPr lang="en-GB" sz="2000" b="1">
              <a:solidFill>
                <a:srgbClr val="3333CC"/>
              </a:solidFill>
            </a:endParaRPr>
          </a:p>
          <a:p>
            <a:pPr marL="0" indent="0">
              <a:buClr>
                <a:srgbClr val="3333CC"/>
              </a:buClr>
              <a:buFont typeface="Wingdings" panose="05000000000000000000" pitchFamily="2" charset="2"/>
              <a:buChar char="Ø"/>
            </a:pPr>
            <a:r>
              <a:rPr lang="en-GB" sz="2000" b="1">
                <a:solidFill>
                  <a:srgbClr val="3333CC"/>
                </a:solidFill>
              </a:rPr>
              <a:t>Groundwater development is a long process and needs to be planned for well in advance of water requirements</a:t>
            </a:r>
          </a:p>
          <a:p>
            <a:pPr marL="0" indent="0">
              <a:buClr>
                <a:srgbClr val="3333CC"/>
              </a:buClr>
              <a:buFont typeface="Wingdings" panose="05000000000000000000" pitchFamily="2" charset="2"/>
              <a:buChar char="Ø"/>
            </a:pPr>
            <a:endParaRPr lang="en-GB" sz="2000" b="1">
              <a:solidFill>
                <a:srgbClr val="3333CC"/>
              </a:solidFill>
            </a:endParaRPr>
          </a:p>
          <a:p>
            <a:pPr marL="0" indent="0">
              <a:buClr>
                <a:srgbClr val="3333CC"/>
              </a:buClr>
              <a:buFont typeface="Wingdings" panose="05000000000000000000" pitchFamily="2" charset="2"/>
              <a:buChar char="Ø"/>
            </a:pPr>
            <a:r>
              <a:rPr lang="en-GB" sz="2000" b="1">
                <a:solidFill>
                  <a:srgbClr val="3333CC"/>
                </a:solidFill>
              </a:rPr>
              <a:t>Debswana needs to plan for the development of alternative water resources to the existing wellfields within the next 5-10 years e.g. storm-water/ rain water harvesting, Industrial (brackish + saline) wellfields etc</a:t>
            </a:r>
          </a:p>
          <a:p>
            <a:pPr marL="0" indent="0">
              <a:buClr>
                <a:srgbClr val="3333CC"/>
              </a:buClr>
              <a:buFont typeface="Wingdings" panose="05000000000000000000" pitchFamily="2" charset="2"/>
              <a:buChar char="Ø"/>
            </a:pPr>
            <a:endParaRPr lang="en-GB" sz="2000" b="1">
              <a:solidFill>
                <a:srgbClr val="3333CC"/>
              </a:solidFill>
            </a:endParaRPr>
          </a:p>
          <a:p>
            <a:pPr marL="0" indent="0">
              <a:buClr>
                <a:srgbClr val="3333CC"/>
              </a:buClr>
              <a:buFont typeface="Wingdings" panose="05000000000000000000" pitchFamily="2" charset="2"/>
              <a:buChar char="Ø"/>
            </a:pPr>
            <a:r>
              <a:rPr lang="en-GB" sz="2000" b="1">
                <a:solidFill>
                  <a:srgbClr val="3333CC"/>
                </a:solidFill>
              </a:rPr>
              <a:t>Paste thickening will be an expensive exercise and may not be able to achieve the water conservation that has been  expected</a:t>
            </a:r>
          </a:p>
          <a:p>
            <a:pPr marL="0" indent="0">
              <a:buNone/>
            </a:pPr>
            <a:endParaRPr lang="en-GB" smtClean="0">
              <a:solidFill>
                <a:srgbClr val="FFFF00"/>
              </a:solidFill>
            </a:endParaRPr>
          </a:p>
          <a:p>
            <a:pPr marL="0" indent="0">
              <a:buNone/>
            </a:pPr>
            <a:endParaRPr lang="en-GB" smtClean="0">
              <a:solidFill>
                <a:srgbClr val="FFFF00"/>
              </a:solidFill>
            </a:endParaRPr>
          </a:p>
          <a:p>
            <a:pPr marL="0" indent="0">
              <a:buNone/>
            </a:pPr>
            <a:endParaRPr lang="en-US" smtClean="0">
              <a:solidFill>
                <a:srgbClr val="FFFF00"/>
              </a:solidFill>
            </a:endParaRPr>
          </a:p>
        </p:txBody>
      </p:sp>
      <p:sp>
        <p:nvSpPr>
          <p:cNvPr id="6"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259770008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GB" sz="3200" dirty="0">
                <a:solidFill>
                  <a:srgbClr val="3333CC"/>
                </a:solidFill>
              </a:rPr>
              <a:t>PRESENTATION OUTLINE</a:t>
            </a:r>
            <a:endParaRPr lang="en-US" sz="3200" dirty="0">
              <a:solidFill>
                <a:srgbClr val="3333CC"/>
              </a:solidFill>
            </a:endParaRPr>
          </a:p>
        </p:txBody>
      </p:sp>
      <p:sp>
        <p:nvSpPr>
          <p:cNvPr id="4099" name="Rectangle 3"/>
          <p:cNvSpPr>
            <a:spLocks noGrp="1" noChangeArrowheads="1"/>
          </p:cNvSpPr>
          <p:nvPr>
            <p:ph type="body" idx="1"/>
          </p:nvPr>
        </p:nvSpPr>
        <p:spPr>
          <a:xfrm>
            <a:off x="2238375" y="1571626"/>
            <a:ext cx="8248650" cy="5140325"/>
          </a:xfrm>
        </p:spPr>
        <p:txBody>
          <a:bodyPr/>
          <a:lstStyle/>
          <a:p>
            <a:pPr marL="381000" indent="-381000">
              <a:lnSpc>
                <a:spcPct val="80000"/>
              </a:lnSpc>
              <a:buNone/>
            </a:pPr>
            <a:endParaRPr lang="en-US" sz="2000" b="1">
              <a:solidFill>
                <a:srgbClr val="3333CC"/>
              </a:solidFill>
            </a:endParaRPr>
          </a:p>
          <a:p>
            <a:pPr marL="381000" indent="-381000">
              <a:lnSpc>
                <a:spcPct val="80000"/>
              </a:lnSpc>
              <a:buNone/>
            </a:pPr>
            <a:endParaRPr lang="en-GB">
              <a:solidFill>
                <a:srgbClr val="3333CC"/>
              </a:solidFill>
            </a:endParaRPr>
          </a:p>
          <a:p>
            <a:pPr marL="381000" indent="-381000">
              <a:lnSpc>
                <a:spcPct val="80000"/>
              </a:lnSpc>
              <a:buClr>
                <a:srgbClr val="3333CC"/>
              </a:buClr>
              <a:buFont typeface="Wingdings" panose="05000000000000000000" pitchFamily="2" charset="2"/>
              <a:buChar char="Ø"/>
            </a:pPr>
            <a:r>
              <a:rPr lang="en-GB">
                <a:solidFill>
                  <a:srgbClr val="3333CC"/>
                </a:solidFill>
              </a:rPr>
              <a:t>Current Water Resources &amp; Use</a:t>
            </a:r>
          </a:p>
          <a:p>
            <a:pPr marL="381000" indent="-381000">
              <a:lnSpc>
                <a:spcPct val="80000"/>
              </a:lnSpc>
              <a:buClr>
                <a:srgbClr val="3333CC"/>
              </a:buClr>
              <a:buFont typeface="Wingdings" panose="05000000000000000000" pitchFamily="2" charset="2"/>
              <a:buChar char="Ø"/>
            </a:pPr>
            <a:endParaRPr lang="en-GB">
              <a:solidFill>
                <a:srgbClr val="3333CC"/>
              </a:solidFill>
            </a:endParaRPr>
          </a:p>
          <a:p>
            <a:pPr marL="381000" indent="-381000">
              <a:lnSpc>
                <a:spcPct val="80000"/>
              </a:lnSpc>
              <a:buClr>
                <a:srgbClr val="3333CC"/>
              </a:buClr>
              <a:buFont typeface="Wingdings" panose="05000000000000000000" pitchFamily="2" charset="2"/>
              <a:buChar char="Ø"/>
            </a:pPr>
            <a:r>
              <a:rPr lang="en-GB">
                <a:solidFill>
                  <a:srgbClr val="3333CC"/>
                </a:solidFill>
              </a:rPr>
              <a:t>Debswana’s Water Strategy </a:t>
            </a:r>
          </a:p>
          <a:p>
            <a:pPr marL="381000" indent="-381000">
              <a:lnSpc>
                <a:spcPct val="80000"/>
              </a:lnSpc>
              <a:buClr>
                <a:srgbClr val="3333CC"/>
              </a:buClr>
              <a:buFont typeface="Wingdings" panose="05000000000000000000" pitchFamily="2" charset="2"/>
              <a:buChar char="Ø"/>
            </a:pPr>
            <a:endParaRPr lang="en-GB">
              <a:solidFill>
                <a:srgbClr val="3333CC"/>
              </a:solidFill>
            </a:endParaRPr>
          </a:p>
          <a:p>
            <a:pPr marL="381000" indent="-381000">
              <a:lnSpc>
                <a:spcPct val="80000"/>
              </a:lnSpc>
              <a:buClr>
                <a:srgbClr val="3333CC"/>
              </a:buClr>
              <a:buFont typeface="Wingdings" panose="05000000000000000000" pitchFamily="2" charset="2"/>
              <a:buChar char="Ø"/>
            </a:pPr>
            <a:r>
              <a:rPr lang="en-GB">
                <a:solidFill>
                  <a:srgbClr val="3333CC"/>
                </a:solidFill>
              </a:rPr>
              <a:t>Groundwater Initiatives</a:t>
            </a:r>
          </a:p>
          <a:p>
            <a:pPr marL="381000" indent="-381000">
              <a:lnSpc>
                <a:spcPct val="80000"/>
              </a:lnSpc>
              <a:buClr>
                <a:srgbClr val="3333CC"/>
              </a:buClr>
              <a:buFont typeface="Wingdings" panose="05000000000000000000" pitchFamily="2" charset="2"/>
              <a:buChar char="Ø"/>
            </a:pPr>
            <a:endParaRPr lang="en-GB">
              <a:solidFill>
                <a:srgbClr val="3333CC"/>
              </a:solidFill>
            </a:endParaRPr>
          </a:p>
          <a:p>
            <a:pPr marL="381000" indent="-381000">
              <a:lnSpc>
                <a:spcPct val="80000"/>
              </a:lnSpc>
              <a:buClr>
                <a:srgbClr val="3333CC"/>
              </a:buClr>
              <a:buFont typeface="Wingdings" panose="05000000000000000000" pitchFamily="2" charset="2"/>
              <a:buChar char="Ø"/>
            </a:pPr>
            <a:r>
              <a:rPr lang="en-GB">
                <a:solidFill>
                  <a:srgbClr val="3333CC"/>
                </a:solidFill>
              </a:rPr>
              <a:t>Lessons Learnt</a:t>
            </a:r>
          </a:p>
          <a:p>
            <a:pPr marL="381000" indent="-381000">
              <a:lnSpc>
                <a:spcPct val="80000"/>
              </a:lnSpc>
              <a:buNone/>
            </a:pPr>
            <a:endParaRPr lang="en-GB">
              <a:solidFill>
                <a:srgbClr val="3333CC"/>
              </a:solidFill>
            </a:endParaRPr>
          </a:p>
          <a:p>
            <a:pPr marL="381000" indent="-381000">
              <a:lnSpc>
                <a:spcPct val="80000"/>
              </a:lnSpc>
              <a:buNone/>
            </a:pPr>
            <a:r>
              <a:rPr lang="en-GB">
                <a:solidFill>
                  <a:srgbClr val="3333CC"/>
                </a:solidFill>
              </a:rPr>
              <a:t> </a:t>
            </a:r>
          </a:p>
          <a:p>
            <a:pPr marL="381000" indent="-381000">
              <a:lnSpc>
                <a:spcPct val="80000"/>
              </a:lnSpc>
              <a:buNone/>
            </a:pPr>
            <a:endParaRPr lang="en-US" sz="3200">
              <a:solidFill>
                <a:srgbClr val="3333CC"/>
              </a:solidFill>
            </a:endParaRPr>
          </a:p>
        </p:txBody>
      </p:sp>
      <p:sp>
        <p:nvSpPr>
          <p:cNvPr id="6"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334675998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38375" y="1071564"/>
            <a:ext cx="7772400" cy="612775"/>
          </a:xfrm>
        </p:spPr>
        <p:txBody>
          <a:bodyPr/>
          <a:lstStyle/>
          <a:p>
            <a:pPr eaLnBrk="1" hangingPunct="1">
              <a:defRPr/>
            </a:pPr>
            <a:r>
              <a:rPr lang="en-US" sz="2800" dirty="0">
                <a:solidFill>
                  <a:srgbClr val="3333CC"/>
                </a:solidFill>
              </a:rPr>
              <a:t>LESSONS LEARNT</a:t>
            </a:r>
          </a:p>
        </p:txBody>
      </p:sp>
      <p:sp>
        <p:nvSpPr>
          <p:cNvPr id="31747" name="Content Placeholder 3"/>
          <p:cNvSpPr>
            <a:spLocks noGrp="1"/>
          </p:cNvSpPr>
          <p:nvPr>
            <p:ph idx="1"/>
          </p:nvPr>
        </p:nvSpPr>
        <p:spPr>
          <a:xfrm>
            <a:off x="2166938" y="1785938"/>
            <a:ext cx="7772400" cy="5041900"/>
          </a:xfrm>
        </p:spPr>
        <p:txBody>
          <a:bodyPr/>
          <a:lstStyle/>
          <a:p>
            <a:pPr marL="0" indent="0">
              <a:buClr>
                <a:srgbClr val="3333CC"/>
              </a:buClr>
              <a:buFont typeface="Wingdings" panose="05000000000000000000" pitchFamily="2" charset="2"/>
              <a:buChar char="Ø"/>
            </a:pPr>
            <a:r>
              <a:rPr lang="en-GB" sz="2000" b="1">
                <a:solidFill>
                  <a:srgbClr val="3333CC"/>
                </a:solidFill>
              </a:rPr>
              <a:t>Public awareness and education campaigns on water conservation and rationalisation of water use need to be continuous and aggressive in order to have an effect</a:t>
            </a:r>
          </a:p>
          <a:p>
            <a:pPr marL="0" indent="0">
              <a:buClr>
                <a:srgbClr val="3333CC"/>
              </a:buClr>
              <a:buFont typeface="Wingdings" panose="05000000000000000000" pitchFamily="2" charset="2"/>
              <a:buChar char="Ø"/>
            </a:pPr>
            <a:endParaRPr lang="en-GB" sz="2000" b="1">
              <a:solidFill>
                <a:srgbClr val="3333CC"/>
              </a:solidFill>
            </a:endParaRPr>
          </a:p>
          <a:p>
            <a:pPr marL="0" indent="0">
              <a:buClr>
                <a:srgbClr val="3333CC"/>
              </a:buClr>
              <a:buFont typeface="Wingdings" panose="05000000000000000000" pitchFamily="2" charset="2"/>
              <a:buChar char="Ø"/>
            </a:pPr>
            <a:r>
              <a:rPr lang="en-GB" sz="2000" b="1">
                <a:solidFill>
                  <a:srgbClr val="3333CC"/>
                </a:solidFill>
              </a:rPr>
              <a:t>IWRM needs to be implemented at all operations</a:t>
            </a:r>
          </a:p>
          <a:p>
            <a:pPr marL="0" indent="0">
              <a:buClr>
                <a:srgbClr val="3333CC"/>
              </a:buClr>
              <a:buFont typeface="Wingdings" panose="05000000000000000000" pitchFamily="2" charset="2"/>
              <a:buChar char="Ø"/>
            </a:pPr>
            <a:endParaRPr lang="en-GB" sz="2000" b="1">
              <a:solidFill>
                <a:srgbClr val="3333CC"/>
              </a:solidFill>
            </a:endParaRPr>
          </a:p>
          <a:p>
            <a:pPr marL="0" indent="0">
              <a:buClr>
                <a:srgbClr val="3333CC"/>
              </a:buClr>
              <a:buFont typeface="Wingdings" panose="05000000000000000000" pitchFamily="2" charset="2"/>
              <a:buChar char="Ø"/>
            </a:pPr>
            <a:r>
              <a:rPr lang="en-GB" sz="2000" b="1">
                <a:solidFill>
                  <a:srgbClr val="3333CC"/>
                </a:solidFill>
              </a:rPr>
              <a:t>Development of partnerships e.g. groundwater, dewatering &amp; drilling are crucial to cost effective and efficient WRM at Debswana operations</a:t>
            </a:r>
          </a:p>
          <a:p>
            <a:pPr marL="0" indent="0">
              <a:buClr>
                <a:srgbClr val="3333CC"/>
              </a:buClr>
              <a:buFont typeface="Wingdings" panose="05000000000000000000" pitchFamily="2" charset="2"/>
              <a:buChar char="Ø"/>
            </a:pPr>
            <a:endParaRPr lang="en-GB" sz="2000" b="1">
              <a:solidFill>
                <a:srgbClr val="3333CC"/>
              </a:solidFill>
            </a:endParaRPr>
          </a:p>
          <a:p>
            <a:pPr marL="0" indent="0">
              <a:buClr>
                <a:srgbClr val="3333CC"/>
              </a:buClr>
              <a:buFont typeface="Wingdings" panose="05000000000000000000" pitchFamily="2" charset="2"/>
              <a:buChar char="Ø"/>
            </a:pPr>
            <a:r>
              <a:rPr lang="en-GB" sz="2000" b="1">
                <a:solidFill>
                  <a:srgbClr val="3333CC"/>
                </a:solidFill>
              </a:rPr>
              <a:t>Development &amp; Maintenance of a comprehensive water database is crucial for effective WRM  </a:t>
            </a:r>
          </a:p>
          <a:p>
            <a:pPr marL="0" indent="0">
              <a:buNone/>
            </a:pPr>
            <a:endParaRPr lang="en-GB" smtClean="0">
              <a:solidFill>
                <a:srgbClr val="FFFF00"/>
              </a:solidFill>
            </a:endParaRPr>
          </a:p>
          <a:p>
            <a:pPr marL="0" indent="0">
              <a:buNone/>
            </a:pPr>
            <a:endParaRPr lang="en-GB" smtClean="0">
              <a:solidFill>
                <a:srgbClr val="FFFF00"/>
              </a:solidFill>
            </a:endParaRPr>
          </a:p>
          <a:p>
            <a:pPr marL="0" indent="0">
              <a:buNone/>
            </a:pPr>
            <a:endParaRPr lang="en-US" smtClean="0">
              <a:solidFill>
                <a:srgbClr val="FFFF00"/>
              </a:solidFill>
            </a:endParaRPr>
          </a:p>
        </p:txBody>
      </p:sp>
      <p:sp>
        <p:nvSpPr>
          <p:cNvPr id="6"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133332533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7"/>
          <p:cNvSpPr>
            <a:spLocks noChangeArrowheads="1" noChangeShapeType="1" noTextEdit="1"/>
          </p:cNvSpPr>
          <p:nvPr/>
        </p:nvSpPr>
        <p:spPr bwMode="auto">
          <a:xfrm>
            <a:off x="3071814" y="1196975"/>
            <a:ext cx="5781675" cy="571500"/>
          </a:xfrm>
          <a:prstGeom prst="rect">
            <a:avLst/>
          </a:prstGeom>
        </p:spPr>
        <p:txBody>
          <a:bodyPr wrap="none" fromWordArt="1">
            <a:prstTxWarp prst="textPlain">
              <a:avLst>
                <a:gd name="adj" fmla="val 50000"/>
              </a:avLst>
            </a:prstTxWarp>
          </a:bodyPr>
          <a:lstStyle/>
          <a:p>
            <a:endPar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
        <p:nvSpPr>
          <p:cNvPr id="32771" name="Rectangle 2"/>
          <p:cNvSpPr>
            <a:spLocks noChangeArrowheads="1"/>
          </p:cNvSpPr>
          <p:nvPr/>
        </p:nvSpPr>
        <p:spPr bwMode="auto">
          <a:xfrm>
            <a:off x="1524000" y="1"/>
            <a:ext cx="184150" cy="461963"/>
          </a:xfrm>
          <a:prstGeom prst="rect">
            <a:avLst/>
          </a:prstGeom>
          <a:noFill/>
          <a:ln w="9525">
            <a:noFill/>
            <a:miter lim="800000"/>
            <a:headEnd/>
            <a:tailEnd/>
          </a:ln>
        </p:spPr>
        <p:txBody>
          <a:bodyPr wrap="none" anchor="ctr">
            <a:spAutoFit/>
          </a:bodyPr>
          <a:lstStyle/>
          <a:p>
            <a:pPr>
              <a:defRPr/>
            </a:pPr>
            <a:endParaRPr lang="en-US" sz="2400">
              <a:latin typeface="Arial" charset="0"/>
            </a:endParaRPr>
          </a:p>
        </p:txBody>
      </p:sp>
      <p:pic>
        <p:nvPicPr>
          <p:cNvPr id="32772" name="Picture 6" descr="IMG_244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1189" y="1643063"/>
            <a:ext cx="2320925"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7" descr="DSC_011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1188" y="3143250"/>
            <a:ext cx="28638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descr="DSC_004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7188" y="1643064"/>
            <a:ext cx="2544762"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9" descr="Let DK1 Reservoi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81688" y="1928813"/>
            <a:ext cx="22860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0" descr="DSC_0129.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52939" y="3071814"/>
            <a:ext cx="2117725"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1" descr="DSC_0126.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24814" y="1928813"/>
            <a:ext cx="2359025"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2" descr="IMG_2399.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09751" y="4929189"/>
            <a:ext cx="2500313"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4" descr="IMG_2407.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095751" y="4357689"/>
            <a:ext cx="2786063"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5" descr="DSC_0016.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596064" y="3357564"/>
            <a:ext cx="3000375"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6" descr="JNWF Production Borehole.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881938" y="4500563"/>
            <a:ext cx="252095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6953250" y="1071564"/>
            <a:ext cx="3500438" cy="708025"/>
          </a:xfrm>
          <a:prstGeom prst="rect">
            <a:avLst/>
          </a:prstGeom>
          <a:solidFill>
            <a:srgbClr val="FFFFFF"/>
          </a:solidFill>
        </p:spPr>
        <p:txBody>
          <a:bodyPr>
            <a:spAutoFit/>
          </a:bodyPr>
          <a:lstStyle/>
          <a:p>
            <a:pPr>
              <a:defRPr/>
            </a:pPr>
            <a:r>
              <a:rPr lang="en-GB" sz="4000" b="1" dirty="0">
                <a:solidFill>
                  <a:srgbClr val="3333CC"/>
                </a:solidFill>
                <a:latin typeface="Arial" charset="0"/>
              </a:rPr>
              <a:t>THANK YOU</a:t>
            </a:r>
            <a:endParaRPr lang="en-US" sz="4000" b="1" dirty="0">
              <a:solidFill>
                <a:srgbClr val="3333CC"/>
              </a:solidFill>
              <a:latin typeface="Arial" charset="0"/>
            </a:endParaRPr>
          </a:p>
        </p:txBody>
      </p:sp>
      <p:pic>
        <p:nvPicPr>
          <p:cNvPr id="32783" name="Picture 18" descr="DSC00107.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024438" y="1071564"/>
            <a:ext cx="17145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33401302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38313" y="857251"/>
            <a:ext cx="7772400" cy="620713"/>
          </a:xfrm>
        </p:spPr>
        <p:txBody>
          <a:bodyPr/>
          <a:lstStyle/>
          <a:p>
            <a:pPr eaLnBrk="1" hangingPunct="1">
              <a:defRPr/>
            </a:pPr>
            <a:r>
              <a:rPr lang="en-US" sz="3200" dirty="0">
                <a:solidFill>
                  <a:srgbClr val="3333CC"/>
                </a:solidFill>
              </a:rPr>
              <a:t>DEBSWANA OPERATIONS</a:t>
            </a:r>
          </a:p>
        </p:txBody>
      </p:sp>
      <p:pic>
        <p:nvPicPr>
          <p:cNvPr id="5123" name="Picture 28"/>
          <p:cNvPicPr>
            <a:picLocks noChangeAspect="1" noChangeArrowheads="1"/>
          </p:cNvPicPr>
          <p:nvPr/>
        </p:nvPicPr>
        <p:blipFill>
          <a:blip r:embed="rId2"/>
          <a:srcRect/>
          <a:stretch>
            <a:fillRect/>
          </a:stretch>
        </p:blipFill>
        <p:spPr bwMode="auto">
          <a:xfrm>
            <a:off x="1685925" y="1447801"/>
            <a:ext cx="4141788" cy="50006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5124" name="Text Box 6"/>
          <p:cNvSpPr txBox="1">
            <a:spLocks noChangeArrowheads="1"/>
          </p:cNvSpPr>
          <p:nvPr/>
        </p:nvSpPr>
        <p:spPr bwMode="auto">
          <a:xfrm>
            <a:off x="6151564" y="1676401"/>
            <a:ext cx="4237037" cy="2862263"/>
          </a:xfrm>
          <a:prstGeom prst="rect">
            <a:avLst/>
          </a:prstGeom>
          <a:noFill/>
          <a:ln w="9525">
            <a:noFill/>
            <a:miter lim="800000"/>
            <a:headEnd/>
            <a:tailEnd/>
          </a:ln>
        </p:spPr>
        <p:txBody>
          <a:bodyPr>
            <a:spAutoFit/>
          </a:bodyPr>
          <a:lstStyle/>
          <a:p>
            <a:pPr lvl="2" algn="l">
              <a:buFontTx/>
              <a:buChar char="•"/>
              <a:defRPr/>
            </a:pPr>
            <a:r>
              <a:rPr lang="en-GB" dirty="0">
                <a:solidFill>
                  <a:srgbClr val="3333CC"/>
                </a:solidFill>
                <a:latin typeface="Arial" charset="0"/>
              </a:rPr>
              <a:t>JWANENG MINE</a:t>
            </a:r>
          </a:p>
          <a:p>
            <a:pPr lvl="2" algn="l">
              <a:defRPr/>
            </a:pPr>
            <a:endParaRPr lang="en-GB" dirty="0">
              <a:solidFill>
                <a:srgbClr val="3333CC"/>
              </a:solidFill>
              <a:latin typeface="Arial" charset="0"/>
            </a:endParaRPr>
          </a:p>
          <a:p>
            <a:pPr lvl="2" algn="l">
              <a:buFontTx/>
              <a:buChar char="•"/>
              <a:defRPr/>
            </a:pPr>
            <a:r>
              <a:rPr lang="en-GB" dirty="0">
                <a:solidFill>
                  <a:srgbClr val="3333CC"/>
                </a:solidFill>
                <a:latin typeface="Arial" charset="0"/>
              </a:rPr>
              <a:t>LETLHAKANE  MINE</a:t>
            </a:r>
          </a:p>
          <a:p>
            <a:pPr lvl="2" algn="l">
              <a:buFontTx/>
              <a:buChar char="•"/>
              <a:defRPr/>
            </a:pPr>
            <a:endParaRPr lang="en-GB" dirty="0">
              <a:solidFill>
                <a:srgbClr val="3333CC"/>
              </a:solidFill>
              <a:latin typeface="Arial" charset="0"/>
            </a:endParaRPr>
          </a:p>
          <a:p>
            <a:pPr lvl="2" algn="l">
              <a:buFontTx/>
              <a:buChar char="•"/>
              <a:defRPr/>
            </a:pPr>
            <a:r>
              <a:rPr lang="en-GB" dirty="0">
                <a:solidFill>
                  <a:srgbClr val="3333CC"/>
                </a:solidFill>
                <a:latin typeface="Arial" charset="0"/>
              </a:rPr>
              <a:t>ORAPA  MINE</a:t>
            </a:r>
          </a:p>
          <a:p>
            <a:pPr lvl="2" algn="l">
              <a:buFontTx/>
              <a:buChar char="•"/>
              <a:defRPr/>
            </a:pPr>
            <a:endParaRPr lang="en-GB" dirty="0">
              <a:solidFill>
                <a:srgbClr val="3333CC"/>
              </a:solidFill>
              <a:latin typeface="Arial" charset="0"/>
            </a:endParaRPr>
          </a:p>
          <a:p>
            <a:pPr lvl="2" algn="l">
              <a:buFontTx/>
              <a:buChar char="•"/>
              <a:defRPr/>
            </a:pPr>
            <a:r>
              <a:rPr lang="en-GB" dirty="0">
                <a:solidFill>
                  <a:srgbClr val="3333CC"/>
                </a:solidFill>
                <a:latin typeface="Arial" charset="0"/>
              </a:rPr>
              <a:t>DAMTSHAA MINE</a:t>
            </a:r>
          </a:p>
          <a:p>
            <a:pPr lvl="2" algn="l">
              <a:defRPr/>
            </a:pPr>
            <a:endParaRPr lang="en-GB" dirty="0">
              <a:solidFill>
                <a:srgbClr val="3333CC"/>
              </a:solidFill>
              <a:latin typeface="Arial" charset="0"/>
            </a:endParaRPr>
          </a:p>
          <a:p>
            <a:pPr lvl="2" algn="l">
              <a:buFontTx/>
              <a:buChar char="•"/>
              <a:defRPr/>
            </a:pPr>
            <a:r>
              <a:rPr lang="en-GB" dirty="0">
                <a:solidFill>
                  <a:srgbClr val="3333CC"/>
                </a:solidFill>
                <a:latin typeface="Arial" charset="0"/>
              </a:rPr>
              <a:t>MORUPULE COLLIERY</a:t>
            </a:r>
          </a:p>
          <a:p>
            <a:pPr lvl="2" algn="l">
              <a:buFontTx/>
              <a:buChar char="•"/>
              <a:defRPr/>
            </a:pPr>
            <a:endParaRPr lang="en-US" dirty="0">
              <a:solidFill>
                <a:srgbClr val="3333CC"/>
              </a:solidFill>
              <a:latin typeface="Arial" charset="0"/>
            </a:endParaRPr>
          </a:p>
        </p:txBody>
      </p:sp>
      <p:sp>
        <p:nvSpPr>
          <p:cNvPr id="7"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359060202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560638" y="981076"/>
            <a:ext cx="8107362" cy="612775"/>
          </a:xfrm>
        </p:spPr>
        <p:txBody>
          <a:bodyPr>
            <a:normAutofit fontScale="90000"/>
          </a:bodyPr>
          <a:lstStyle/>
          <a:p>
            <a:pPr eaLnBrk="1" hangingPunct="1">
              <a:defRPr/>
            </a:pPr>
            <a:r>
              <a:rPr lang="en-GB" dirty="0" smtClean="0">
                <a:solidFill>
                  <a:srgbClr val="FFFF00"/>
                </a:solidFill>
              </a:rPr>
              <a:t> </a:t>
            </a:r>
            <a:r>
              <a:rPr lang="en-GB" sz="3200" dirty="0">
                <a:solidFill>
                  <a:srgbClr val="3333CC"/>
                </a:solidFill>
              </a:rPr>
              <a:t>ORAPA MINE  – AK1  </a:t>
            </a:r>
            <a:endParaRPr lang="en-US" sz="3200" dirty="0">
              <a:solidFill>
                <a:srgbClr val="3333CC"/>
              </a:solidFill>
            </a:endParaRPr>
          </a:p>
        </p:txBody>
      </p:sp>
      <p:sp>
        <p:nvSpPr>
          <p:cNvPr id="6147" name="Content Placeholder 5"/>
          <p:cNvSpPr>
            <a:spLocks noGrp="1"/>
          </p:cNvSpPr>
          <p:nvPr>
            <p:ph idx="1"/>
          </p:nvPr>
        </p:nvSpPr>
        <p:spPr/>
        <p:txBody>
          <a:bodyPr/>
          <a:lstStyle/>
          <a:p>
            <a:endParaRPr lang="en-GB" smtClean="0"/>
          </a:p>
        </p:txBody>
      </p:sp>
      <p:pic>
        <p:nvPicPr>
          <p:cNvPr id="61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9" y="1628775"/>
            <a:ext cx="7489825"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6"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395386570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52626" y="1071564"/>
            <a:ext cx="8107363" cy="612775"/>
          </a:xfrm>
        </p:spPr>
        <p:txBody>
          <a:bodyPr>
            <a:normAutofit fontScale="90000"/>
          </a:bodyPr>
          <a:lstStyle/>
          <a:p>
            <a:pPr eaLnBrk="1" hangingPunct="1">
              <a:defRPr/>
            </a:pPr>
            <a:r>
              <a:rPr lang="en-GB" dirty="0" smtClean="0">
                <a:solidFill>
                  <a:srgbClr val="FFFF00"/>
                </a:solidFill>
              </a:rPr>
              <a:t> </a:t>
            </a:r>
            <a:r>
              <a:rPr lang="en-GB" sz="3200" dirty="0">
                <a:solidFill>
                  <a:srgbClr val="3333CC"/>
                </a:solidFill>
              </a:rPr>
              <a:t>LETLHAKANE MINE – (DK1) &amp; DK2  </a:t>
            </a:r>
            <a:endParaRPr lang="en-US" sz="3200" dirty="0">
              <a:solidFill>
                <a:srgbClr val="3333CC"/>
              </a:solidFill>
            </a:endParaRPr>
          </a:p>
        </p:txBody>
      </p:sp>
      <p:pic>
        <p:nvPicPr>
          <p:cNvPr id="7171" name="Content Placeholder 5" descr="DK1 pit May 2007.JPG"/>
          <p:cNvPicPr>
            <a:picLocks noGrp="1" noChangeAspect="1"/>
          </p:cNvPicPr>
          <p:nvPr>
            <p:ph idx="1"/>
          </p:nvPr>
        </p:nvPicPr>
        <p:blipFill>
          <a:blip r:embed="rId2">
            <a:extLst>
              <a:ext uri="{28A0092B-C50C-407E-A947-70E740481C1C}">
                <a14:useLocalDpi xmlns:a14="http://schemas.microsoft.com/office/drawing/2010/main" val="0"/>
              </a:ext>
            </a:extLst>
          </a:blip>
          <a:srcRect t="7855"/>
          <a:stretch>
            <a:fillRect/>
          </a:stretch>
        </p:blipFill>
        <p:spPr>
          <a:xfrm>
            <a:off x="1524000" y="2054226"/>
            <a:ext cx="9144000" cy="3108325"/>
          </a:xfrm>
        </p:spPr>
      </p:pic>
      <p:sp>
        <p:nvSpPr>
          <p:cNvPr id="6"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121379815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10" descr="DSC_0090.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225675" y="1143000"/>
            <a:ext cx="7499350" cy="5437188"/>
          </a:xfrm>
        </p:spPr>
      </p:pic>
      <p:sp>
        <p:nvSpPr>
          <p:cNvPr id="2" name="Rectangle 2"/>
          <p:cNvSpPr>
            <a:spLocks noGrp="1" noChangeArrowheads="1"/>
          </p:cNvSpPr>
          <p:nvPr>
            <p:ph type="title"/>
          </p:nvPr>
        </p:nvSpPr>
        <p:spPr>
          <a:xfrm>
            <a:off x="2166938" y="1071564"/>
            <a:ext cx="8107362" cy="612775"/>
          </a:xfrm>
        </p:spPr>
        <p:txBody>
          <a:bodyPr>
            <a:normAutofit fontScale="90000"/>
          </a:bodyPr>
          <a:lstStyle/>
          <a:p>
            <a:pPr eaLnBrk="1" hangingPunct="1">
              <a:defRPr/>
            </a:pPr>
            <a:r>
              <a:rPr lang="en-GB" dirty="0" smtClean="0">
                <a:solidFill>
                  <a:srgbClr val="FFFF00"/>
                </a:solidFill>
              </a:rPr>
              <a:t> </a:t>
            </a:r>
            <a:r>
              <a:rPr lang="en-GB" sz="3200" dirty="0">
                <a:solidFill>
                  <a:srgbClr val="3333CC"/>
                </a:solidFill>
              </a:rPr>
              <a:t>DAMTSHAA MINE – (BK9) &amp; BK12  </a:t>
            </a:r>
            <a:endParaRPr lang="en-US" sz="3200" dirty="0">
              <a:solidFill>
                <a:srgbClr val="3333CC"/>
              </a:solidFill>
            </a:endParaRPr>
          </a:p>
        </p:txBody>
      </p:sp>
      <p:sp>
        <p:nvSpPr>
          <p:cNvPr id="6"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314966888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Jwaneng Mine 8th June 07 04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78101" y="990600"/>
            <a:ext cx="6894513" cy="5600700"/>
          </a:xfrm>
          <a:noFill/>
        </p:spPr>
      </p:pic>
      <p:sp>
        <p:nvSpPr>
          <p:cNvPr id="2" name="Rectangle 2"/>
          <p:cNvSpPr>
            <a:spLocks noGrp="1" noChangeArrowheads="1"/>
          </p:cNvSpPr>
          <p:nvPr>
            <p:ph type="title"/>
          </p:nvPr>
        </p:nvSpPr>
        <p:spPr>
          <a:xfrm>
            <a:off x="2560638" y="1000126"/>
            <a:ext cx="8107362" cy="612775"/>
          </a:xfrm>
        </p:spPr>
        <p:txBody>
          <a:bodyPr>
            <a:normAutofit fontScale="90000"/>
          </a:bodyPr>
          <a:lstStyle/>
          <a:p>
            <a:pPr eaLnBrk="1" hangingPunct="1">
              <a:defRPr/>
            </a:pPr>
            <a:r>
              <a:rPr lang="en-GB" dirty="0" smtClean="0">
                <a:solidFill>
                  <a:srgbClr val="FFFF00"/>
                </a:solidFill>
              </a:rPr>
              <a:t> </a:t>
            </a:r>
            <a:r>
              <a:rPr lang="en-GB" sz="3200" dirty="0">
                <a:solidFill>
                  <a:srgbClr val="3333CC"/>
                </a:solidFill>
              </a:rPr>
              <a:t>JWANENG MINE – DK2  </a:t>
            </a:r>
            <a:endParaRPr lang="en-US" sz="3200" dirty="0">
              <a:solidFill>
                <a:srgbClr val="3333CC"/>
              </a:solidFill>
            </a:endParaRPr>
          </a:p>
        </p:txBody>
      </p:sp>
      <p:sp>
        <p:nvSpPr>
          <p:cNvPr id="6" name="Footer Placeholder 2"/>
          <p:cNvSpPr txBox="1">
            <a:spLocks/>
          </p:cNvSpPr>
          <p:nvPr/>
        </p:nvSpPr>
        <p:spPr>
          <a:xfrm>
            <a:off x="4310064" y="6550026"/>
            <a:ext cx="5945187" cy="307975"/>
          </a:xfrm>
          <a:prstGeom prst="rect">
            <a:avLst/>
          </a:prstGeom>
        </p:spPr>
        <p:txBody>
          <a:bodyPr/>
          <a:lstStyle/>
          <a:p>
            <a:pPr>
              <a:defRPr/>
            </a:pPr>
            <a:r>
              <a:rPr lang="en-US" sz="1000" dirty="0">
                <a:latin typeface="Arial" charset="0"/>
              </a:rPr>
              <a:t>WATER PITSO  </a:t>
            </a:r>
            <a:r>
              <a:rPr lang="en-US" sz="1000" dirty="0" err="1">
                <a:latin typeface="Arial" charset="0"/>
              </a:rPr>
              <a:t>Selebi</a:t>
            </a:r>
            <a:r>
              <a:rPr lang="en-US" sz="1000" dirty="0">
                <a:latin typeface="Arial" charset="0"/>
              </a:rPr>
              <a:t> - </a:t>
            </a:r>
            <a:r>
              <a:rPr lang="en-US" sz="1000" dirty="0" err="1">
                <a:latin typeface="Arial" charset="0"/>
              </a:rPr>
              <a:t>Phikwe</a:t>
            </a:r>
            <a:r>
              <a:rPr lang="en-US" sz="1000" dirty="0">
                <a:latin typeface="Arial" charset="0"/>
              </a:rPr>
              <a:t>, 9</a:t>
            </a:r>
            <a:r>
              <a:rPr lang="en-US" sz="1000" baseline="30000" dirty="0">
                <a:latin typeface="Arial" charset="0"/>
              </a:rPr>
              <a:t>th</a:t>
            </a:r>
            <a:r>
              <a:rPr lang="en-US" sz="1000" dirty="0">
                <a:latin typeface="Arial" charset="0"/>
              </a:rPr>
              <a:t> June, 2011</a:t>
            </a:r>
            <a:endParaRPr lang="en-GB" sz="1000" dirty="0">
              <a:latin typeface="Arial" charset="0"/>
            </a:endParaRPr>
          </a:p>
        </p:txBody>
      </p:sp>
    </p:spTree>
    <p:extLst>
      <p:ext uri="{BB962C8B-B14F-4D97-AF65-F5344CB8AC3E}">
        <p14:creationId xmlns:p14="http://schemas.microsoft.com/office/powerpoint/2010/main" val="197813451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y pla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19389" y="1066800"/>
            <a:ext cx="7305675" cy="5429250"/>
          </a:xfrm>
          <a:noFill/>
        </p:spPr>
      </p:pic>
      <p:sp>
        <p:nvSpPr>
          <p:cNvPr id="2" name="Rectangle 2"/>
          <p:cNvSpPr>
            <a:spLocks noGrp="1" noChangeArrowheads="1"/>
          </p:cNvSpPr>
          <p:nvPr>
            <p:ph type="title"/>
          </p:nvPr>
        </p:nvSpPr>
        <p:spPr>
          <a:xfrm>
            <a:off x="2738438" y="1143001"/>
            <a:ext cx="8107362" cy="612775"/>
          </a:xfrm>
        </p:spPr>
        <p:txBody>
          <a:bodyPr>
            <a:normAutofit fontScale="90000"/>
          </a:bodyPr>
          <a:lstStyle/>
          <a:p>
            <a:pPr eaLnBrk="1" hangingPunct="1">
              <a:defRPr/>
            </a:pPr>
            <a:r>
              <a:rPr lang="en-GB" dirty="0" smtClean="0">
                <a:solidFill>
                  <a:srgbClr val="FFFF00"/>
                </a:solidFill>
              </a:rPr>
              <a:t> </a:t>
            </a:r>
            <a:r>
              <a:rPr lang="en-GB" sz="3200" dirty="0">
                <a:solidFill>
                  <a:srgbClr val="3333CC"/>
                </a:solidFill>
              </a:rPr>
              <a:t>MORUPULE COLLIERY  - PALAPYE  </a:t>
            </a:r>
            <a:endParaRPr lang="en-US" sz="3200" dirty="0">
              <a:solidFill>
                <a:srgbClr val="3333CC"/>
              </a:solidFill>
            </a:endParaRPr>
          </a:p>
        </p:txBody>
      </p:sp>
      <p:sp>
        <p:nvSpPr>
          <p:cNvPr id="6" name="Footer Placeholder 2"/>
          <p:cNvSpPr txBox="1">
            <a:spLocks/>
          </p:cNvSpPr>
          <p:nvPr/>
        </p:nvSpPr>
        <p:spPr>
          <a:xfrm>
            <a:off x="4310064" y="6550026"/>
            <a:ext cx="5945187" cy="307975"/>
          </a:xfrm>
          <a:prstGeom prst="rect">
            <a:avLst/>
          </a:prstGeom>
        </p:spPr>
        <p:txBody>
          <a:bodyPr/>
          <a:lstStyle/>
          <a:p>
            <a:pPr>
              <a:defRPr/>
            </a:pPr>
            <a:r>
              <a:rPr lang="en-US" sz="1000">
                <a:latin typeface="Arial" charset="0"/>
              </a:rPr>
              <a:t>WATER PITSO  Selebi - Phikwe, 9</a:t>
            </a:r>
            <a:r>
              <a:rPr lang="en-US" sz="1000" baseline="30000">
                <a:latin typeface="Arial" charset="0"/>
              </a:rPr>
              <a:t>th</a:t>
            </a:r>
            <a:r>
              <a:rPr lang="en-US" sz="1000">
                <a:latin typeface="Arial" charset="0"/>
              </a:rPr>
              <a:t> June, 2011</a:t>
            </a:r>
            <a:endParaRPr lang="en-GB" sz="1000" dirty="0">
              <a:latin typeface="Arial" charset="0"/>
            </a:endParaRPr>
          </a:p>
        </p:txBody>
      </p:sp>
    </p:spTree>
    <p:extLst>
      <p:ext uri="{BB962C8B-B14F-4D97-AF65-F5344CB8AC3E}">
        <p14:creationId xmlns:p14="http://schemas.microsoft.com/office/powerpoint/2010/main" val="223382156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FFFFFF"/>
    </a:dk2>
    <a:lt2>
      <a:srgbClr val="C0C0C0"/>
    </a:lt2>
    <a:accent1>
      <a:srgbClr val="000066"/>
    </a:accent1>
    <a:accent2>
      <a:srgbClr val="A50021"/>
    </a:accent2>
    <a:accent3>
      <a:srgbClr val="FFFFFF"/>
    </a:accent3>
    <a:accent4>
      <a:srgbClr val="000000"/>
    </a:accent4>
    <a:accent5>
      <a:srgbClr val="AAAAB8"/>
    </a:accent5>
    <a:accent6>
      <a:srgbClr val="95001D"/>
    </a:accent6>
    <a:hlink>
      <a:srgbClr val="000000"/>
    </a:hlink>
    <a:folHlink>
      <a:srgbClr val="000000"/>
    </a:folHlink>
  </a:clrScheme>
  <a:fontScheme name="AC Full Grid 1-Col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1536</Words>
  <Application>Microsoft Office PowerPoint</Application>
  <PresentationFormat>Widescreen</PresentationFormat>
  <Paragraphs>328</Paragraphs>
  <Slides>31</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Impact</vt:lpstr>
      <vt:lpstr>Wingdings</vt:lpstr>
      <vt:lpstr>Office Theme</vt:lpstr>
      <vt:lpstr>PowerPoint Presentation</vt:lpstr>
      <vt:lpstr>WATER RESOURCES MANAGEMENT  AT  DEBSWANA DIAMOND COMPANY   “Water Use in The Mining Sector”          Mike Brook        Hydrogeology Manager, Debswana,      P.O.Box 329, Gaborone, Botswana     E-mail  Mbrook@debswana.bw  </vt:lpstr>
      <vt:lpstr>PRESENTATION OUTLINE</vt:lpstr>
      <vt:lpstr>DEBSWANA OPERATIONS</vt:lpstr>
      <vt:lpstr> ORAPA MINE  – AK1  </vt:lpstr>
      <vt:lpstr> LETLHAKANE MINE – (DK1) &amp; DK2  </vt:lpstr>
      <vt:lpstr> DAMTSHAA MINE – (BK9) &amp; BK12  </vt:lpstr>
      <vt:lpstr> JWANENG MINE – DK2  </vt:lpstr>
      <vt:lpstr> MORUPULE COLLIERY  - PALAPYE  </vt:lpstr>
      <vt:lpstr>BOTSWANA’S WATER USE PER SECTOR</vt:lpstr>
      <vt:lpstr>BOTSWANA’S EXISTING WELLFIELDS</vt:lpstr>
      <vt:lpstr>BOTSWANA’S NEW MINES</vt:lpstr>
      <vt:lpstr>CONTRIBUTION OF DIAMOND MINING TO BOTSWANA’S ECONOMY - 2010</vt:lpstr>
      <vt:lpstr>DEBSWANA INTERESTS IN WATER RESOURCES</vt:lpstr>
      <vt:lpstr>DEBSWANA WATER SOURCES </vt:lpstr>
      <vt:lpstr>DEBSWANA WATER CONSUMPTION   (Mm3/yr)</vt:lpstr>
      <vt:lpstr>PLANNING FOR THE FUTURE  </vt:lpstr>
      <vt:lpstr> DEBSWANA WATER &amp; RESIDUE STRATEGY                                2005-2030</vt:lpstr>
      <vt:lpstr> DEBSWANA WATER POLICY 2011- OBJECTIVES</vt:lpstr>
      <vt:lpstr>PowerPoint Presentation</vt:lpstr>
      <vt:lpstr>PowerPoint Presentation</vt:lpstr>
      <vt:lpstr>ORAPA STORMWATER HARVESTING DAMS  </vt:lpstr>
      <vt:lpstr>Cost Benefit</vt:lpstr>
      <vt:lpstr>PowerPoint Presentation</vt:lpstr>
      <vt:lpstr>PowerPoint Presentation</vt:lpstr>
      <vt:lpstr>PowerPoint Presentation</vt:lpstr>
      <vt:lpstr>PowerPoint Presentation</vt:lpstr>
      <vt:lpstr>PowerPoint Presentation</vt:lpstr>
      <vt:lpstr>LESSONS LEARNT</vt:lpstr>
      <vt:lpstr>LESSONS LEARNT</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Thatayaone Tshere</dc:creator>
  <cp:lastModifiedBy>Thatayaone Tshere</cp:lastModifiedBy>
  <cp:revision>1</cp:revision>
  <dcterms:created xsi:type="dcterms:W3CDTF">2013-10-07T13:06:15Z</dcterms:created>
  <dcterms:modified xsi:type="dcterms:W3CDTF">2013-10-07T13:06:43Z</dcterms:modified>
</cp:coreProperties>
</file>